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Lst>
  <p:notesMasterIdLst>
    <p:notesMasterId r:id="rId20"/>
  </p:notesMasterIdLst>
  <p:sldIdLst>
    <p:sldId id="330" r:id="rId2"/>
    <p:sldId id="326" r:id="rId3"/>
    <p:sldId id="334" r:id="rId4"/>
    <p:sldId id="343" r:id="rId5"/>
    <p:sldId id="324" r:id="rId6"/>
    <p:sldId id="325" r:id="rId7"/>
    <p:sldId id="327" r:id="rId8"/>
    <p:sldId id="336" r:id="rId9"/>
    <p:sldId id="338" r:id="rId10"/>
    <p:sldId id="339" r:id="rId11"/>
    <p:sldId id="328" r:id="rId12"/>
    <p:sldId id="331" r:id="rId13"/>
    <p:sldId id="335" r:id="rId14"/>
    <p:sldId id="332" r:id="rId15"/>
    <p:sldId id="333" r:id="rId16"/>
    <p:sldId id="337" r:id="rId17"/>
    <p:sldId id="344" r:id="rId18"/>
    <p:sldId id="329"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4BE136-C91E-32E2-6840-1DE25A83DCA1}" name="Heinz, Erik" initials="HE" userId="S::13725@apps.everettsd.org::dd1570b6-24e8-44ea-8a61-52ca242a696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0B3E7"/>
    <a:srgbClr val="00D100"/>
    <a:srgbClr val="FF6600"/>
    <a:srgbClr val="E69020"/>
    <a:srgbClr val="2EB7E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8988FF-AED2-9D41-9F65-28F366D7DFE6}" type="datetimeFigureOut">
              <a:rPr lang="en-US" smtClean="0"/>
              <a:t>9/6/2022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EFA961-7446-884B-9717-7FAB66410016}" type="slidenum">
              <a:rPr lang="en-US" smtClean="0"/>
              <a:t>‹#›</a:t>
            </a:fld>
            <a:endParaRPr lang="en-US"/>
          </a:p>
        </p:txBody>
      </p:sp>
    </p:spTree>
    <p:extLst>
      <p:ext uri="{BB962C8B-B14F-4D97-AF65-F5344CB8AC3E}">
        <p14:creationId xmlns:p14="http://schemas.microsoft.com/office/powerpoint/2010/main" val="16539972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A6166239-9C42-CB4F-82D6-0226A05A4B98}" type="datetimeFigureOut">
              <a:rPr lang="en-US" smtClean="0"/>
              <a:t>9/6/2022</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D7E63A33-8271-4DD0-9C48-789913D7C115}"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6166239-9C42-CB4F-82D6-0226A05A4B98}"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B64152-C8BA-EC48-8042-13795894C26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6166239-9C42-CB4F-82D6-0226A05A4B98}"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B64152-C8BA-EC48-8042-13795894C26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6166239-9C42-CB4F-82D6-0226A05A4B98}"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B64152-C8BA-EC48-8042-13795894C26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A6166239-9C42-CB4F-82D6-0226A05A4B98}"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6166239-9C42-CB4F-82D6-0226A05A4B98}" type="datetimeFigureOut">
              <a:rPr lang="en-US" smtClean="0"/>
              <a:t>9/6/2022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B64152-C8BA-EC48-8042-13795894C26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A6166239-9C42-CB4F-82D6-0226A05A4B98}" type="datetimeFigureOut">
              <a:rPr lang="en-US" smtClean="0"/>
              <a:t>9/6/2022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B64152-C8BA-EC48-8042-13795894C26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a:t>Click to edit Master title style</a:t>
            </a:r>
          </a:p>
        </p:txBody>
      </p:sp>
      <p:sp>
        <p:nvSpPr>
          <p:cNvPr id="7" name="Date Placeholder 6"/>
          <p:cNvSpPr>
            <a:spLocks noGrp="1"/>
          </p:cNvSpPr>
          <p:nvPr>
            <p:ph type="dt" sz="half" idx="10"/>
          </p:nvPr>
        </p:nvSpPr>
        <p:spPr/>
        <p:txBody>
          <a:bodyPr/>
          <a:lstStyle/>
          <a:p>
            <a:fld id="{A6166239-9C42-CB4F-82D6-0226A05A4B98}" type="datetimeFigureOut">
              <a:rPr lang="en-US" smtClean="0"/>
              <a:t>9/6/2022</a:t>
            </a:fld>
            <a:endParaRPr lang="en-US"/>
          </a:p>
        </p:txBody>
      </p:sp>
      <p:sp>
        <p:nvSpPr>
          <p:cNvPr id="8" name="Slide Number Placeholder 7"/>
          <p:cNvSpPr>
            <a:spLocks noGrp="1"/>
          </p:cNvSpPr>
          <p:nvPr>
            <p:ph type="sldNum" sz="quarter" idx="11"/>
          </p:nvPr>
        </p:nvSpPr>
        <p:spPr/>
        <p:txBody>
          <a:bodyPr/>
          <a:lstStyle/>
          <a:p>
            <a:fld id="{B3B64152-C8BA-EC48-8042-13795894C265}"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166239-9C42-CB4F-82D6-0226A05A4B98}" type="datetimeFigureOut">
              <a:rPr lang="en-US" smtClean="0"/>
              <a:t>9/6/2022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B64152-C8BA-EC48-8042-13795894C26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a:t>Click to edit Master title style</a:t>
            </a:r>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6166239-9C42-CB4F-82D6-0226A05A4B98}" type="datetimeFigureOut">
              <a:rPr lang="en-US" smtClean="0"/>
              <a:t>9/6/2022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6E2D2B3B-882E-40F3-A32F-6DD51691504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a:t>Click to edit Master title style</a:t>
            </a:r>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a:t>Drag picture to placeholder or click icon to add</a:t>
            </a:r>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A6166239-9C42-CB4F-82D6-0226A05A4B98}" type="datetimeFigureOut">
              <a:rPr lang="en-US" smtClean="0"/>
              <a:t>9/6/2022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B64152-C8BA-EC48-8042-13795894C26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a:t>Click to edit Master title style</a:t>
            </a:r>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A6166239-9C42-CB4F-82D6-0226A05A4B98}" type="datetimeFigureOut">
              <a:rPr lang="en-US" smtClean="0"/>
              <a:t>9/6/2022</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B3B64152-C8BA-EC48-8042-13795894C265}"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62EE0-FC44-FA99-6E6E-9AFC85B87311}"/>
              </a:ext>
            </a:extLst>
          </p:cNvPr>
          <p:cNvSpPr>
            <a:spLocks noGrp="1"/>
          </p:cNvSpPr>
          <p:nvPr>
            <p:ph type="title"/>
          </p:nvPr>
        </p:nvSpPr>
        <p:spPr>
          <a:xfrm>
            <a:off x="457200" y="274638"/>
            <a:ext cx="8291623" cy="1143000"/>
          </a:xfrm>
        </p:spPr>
        <p:txBody>
          <a:bodyPr vert="horz" lIns="45720" tIns="45720" rIns="45720" bIns="45720" anchor="ctr">
            <a:normAutofit fontScale="90000"/>
          </a:bodyPr>
          <a:lstStyle/>
          <a:p>
            <a:r>
              <a:rPr lang="en-US">
                <a:solidFill>
                  <a:srgbClr val="20B3E7"/>
                </a:solidFill>
                <a:ea typeface="+mj-lt"/>
                <a:cs typeface="+mj-lt"/>
              </a:rPr>
              <a:t>Introducing our new PACK members</a:t>
            </a:r>
            <a:endParaRPr lang="en-US"/>
          </a:p>
        </p:txBody>
      </p:sp>
      <p:pic>
        <p:nvPicPr>
          <p:cNvPr id="4" name="Picture 4">
            <a:extLst>
              <a:ext uri="{FF2B5EF4-FFF2-40B4-BE49-F238E27FC236}">
                <a16:creationId xmlns:a16="http://schemas.microsoft.com/office/drawing/2014/main" id="{5F4F4496-4ACD-1D4F-B6C9-68B5045C9980}"/>
              </a:ext>
            </a:extLst>
          </p:cNvPr>
          <p:cNvPicPr>
            <a:picLocks noChangeAspect="1"/>
          </p:cNvPicPr>
          <p:nvPr/>
        </p:nvPicPr>
        <p:blipFill>
          <a:blip r:embed="rId2"/>
          <a:stretch>
            <a:fillRect/>
          </a:stretch>
        </p:blipFill>
        <p:spPr>
          <a:xfrm>
            <a:off x="1688465" y="1935704"/>
            <a:ext cx="5771026" cy="32786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02074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89BD0-154C-0A2C-A8F8-0F7B167B5215}"/>
              </a:ext>
            </a:extLst>
          </p:cNvPr>
          <p:cNvSpPr>
            <a:spLocks noGrp="1"/>
          </p:cNvSpPr>
          <p:nvPr>
            <p:ph type="title"/>
          </p:nvPr>
        </p:nvSpPr>
        <p:spPr/>
        <p:txBody>
          <a:bodyPr vert="horz" lIns="45720" tIns="45720" rIns="45720" bIns="45720" anchor="ctr">
            <a:normAutofit fontScale="90000"/>
          </a:bodyPr>
          <a:lstStyle/>
          <a:p>
            <a:r>
              <a:rPr lang="en-US"/>
              <a:t>Tavi Morales – </a:t>
            </a:r>
            <a:r>
              <a:rPr lang="en-US" sz="3200">
                <a:solidFill>
                  <a:srgbClr val="20B3E7"/>
                </a:solidFill>
              </a:rPr>
              <a:t>ML Success Coordinator</a:t>
            </a:r>
          </a:p>
        </p:txBody>
      </p:sp>
      <p:sp>
        <p:nvSpPr>
          <p:cNvPr id="3" name="Content Placeholder 2">
            <a:extLst>
              <a:ext uri="{FF2B5EF4-FFF2-40B4-BE49-F238E27FC236}">
                <a16:creationId xmlns:a16="http://schemas.microsoft.com/office/drawing/2014/main" id="{E1E07C51-B436-C758-566F-974164117CA8}"/>
              </a:ext>
            </a:extLst>
          </p:cNvPr>
          <p:cNvSpPr>
            <a:spLocks noGrp="1"/>
          </p:cNvSpPr>
          <p:nvPr>
            <p:ph idx="1"/>
          </p:nvPr>
        </p:nvSpPr>
        <p:spPr>
          <a:xfrm>
            <a:off x="3336220" y="1609765"/>
            <a:ext cx="5678973" cy="4525963"/>
          </a:xfrm>
        </p:spPr>
        <p:txBody>
          <a:bodyPr vert="horz" lIns="91440" tIns="45720" rIns="91440" bIns="45720" anchor="t">
            <a:normAutofit fontScale="62500" lnSpcReduction="20000"/>
          </a:bodyPr>
          <a:lstStyle/>
          <a:p>
            <a:pPr marL="420370" indent="-383540"/>
            <a:r>
              <a:rPr lang="en-US">
                <a:ea typeface="+mn-lt"/>
                <a:cs typeface="+mn-lt"/>
              </a:rPr>
              <a:t>I was at North Middle School in Everett as a Admin Para. </a:t>
            </a:r>
            <a:endParaRPr lang="en-US">
              <a:cs typeface="Arial"/>
            </a:endParaRPr>
          </a:p>
          <a:p>
            <a:pPr marL="420370" indent="-383540"/>
            <a:endParaRPr lang="en-US">
              <a:ea typeface="+mn-lt"/>
              <a:cs typeface="+mn-lt"/>
            </a:endParaRPr>
          </a:p>
          <a:p>
            <a:pPr marL="420370" indent="-383540"/>
            <a:r>
              <a:rPr lang="en-US">
                <a:ea typeface="+mn-lt"/>
                <a:cs typeface="+mn-lt"/>
              </a:rPr>
              <a:t>I am excited to learn a new role in our school system. As well as working with a different age group. </a:t>
            </a:r>
          </a:p>
          <a:p>
            <a:pPr marL="420370" indent="-383540"/>
            <a:endParaRPr lang="en-US">
              <a:ea typeface="+mn-lt"/>
              <a:cs typeface="+mn-lt"/>
            </a:endParaRPr>
          </a:p>
          <a:p>
            <a:pPr marL="420370" indent="-383540"/>
            <a:r>
              <a:rPr lang="en-US">
                <a:ea typeface="+mn-lt"/>
                <a:cs typeface="+mn-lt"/>
              </a:rPr>
              <a:t>I chose to be in education because when I was going through the Arizona school system, I did not have a person of color as a teacher. I experienced a lot of microaggressions from teachers and other students on a daily basis. I want to be here for the kids who have those same, similar, or other rough experiences in school. There for the kids who feel as if no one cares, even though we know that is not true. What motivates me is being the person I needed when I was a student. </a:t>
            </a:r>
            <a:endParaRPr lang="en-US">
              <a:cs typeface="Arial"/>
            </a:endParaRPr>
          </a:p>
          <a:p>
            <a:pPr marL="420370" indent="-383540"/>
            <a:endParaRPr lang="en-US"/>
          </a:p>
        </p:txBody>
      </p:sp>
      <p:pic>
        <p:nvPicPr>
          <p:cNvPr id="4" name="Picture 4">
            <a:extLst>
              <a:ext uri="{FF2B5EF4-FFF2-40B4-BE49-F238E27FC236}">
                <a16:creationId xmlns:a16="http://schemas.microsoft.com/office/drawing/2014/main" id="{18674FF1-0737-8424-095F-1C3C0CF32AB2}"/>
              </a:ext>
            </a:extLst>
          </p:cNvPr>
          <p:cNvPicPr>
            <a:picLocks noChangeAspect="1"/>
          </p:cNvPicPr>
          <p:nvPr/>
        </p:nvPicPr>
        <p:blipFill>
          <a:blip r:embed="rId2"/>
          <a:stretch>
            <a:fillRect/>
          </a:stretch>
        </p:blipFill>
        <p:spPr>
          <a:xfrm>
            <a:off x="425570" y="1758351"/>
            <a:ext cx="2743200"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82422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77F9-85EE-8E80-84CC-34760E63FAC5}"/>
              </a:ext>
            </a:extLst>
          </p:cNvPr>
          <p:cNvSpPr>
            <a:spLocks noGrp="1"/>
          </p:cNvSpPr>
          <p:nvPr>
            <p:ph type="title"/>
          </p:nvPr>
        </p:nvSpPr>
        <p:spPr>
          <a:xfrm>
            <a:off x="457200" y="274638"/>
            <a:ext cx="7937204" cy="1143000"/>
          </a:xfrm>
        </p:spPr>
        <p:txBody>
          <a:bodyPr vert="horz" lIns="45720" tIns="45720" rIns="45720" bIns="45720" anchor="ctr">
            <a:normAutofit fontScale="90000"/>
          </a:bodyPr>
          <a:lstStyle/>
          <a:p>
            <a:r>
              <a:rPr lang="en-US"/>
              <a:t>Yiyang Huang – </a:t>
            </a:r>
            <a:r>
              <a:rPr lang="en-US" sz="3600">
                <a:solidFill>
                  <a:srgbClr val="20B3E7"/>
                </a:solidFill>
              </a:rPr>
              <a:t>CTE (Computer Science)</a:t>
            </a:r>
          </a:p>
        </p:txBody>
      </p:sp>
      <p:sp>
        <p:nvSpPr>
          <p:cNvPr id="3" name="Content Placeholder 2">
            <a:extLst>
              <a:ext uri="{FF2B5EF4-FFF2-40B4-BE49-F238E27FC236}">
                <a16:creationId xmlns:a16="http://schemas.microsoft.com/office/drawing/2014/main" id="{25F84F95-DAC8-6059-7597-FC84671C5E70}"/>
              </a:ext>
            </a:extLst>
          </p:cNvPr>
          <p:cNvSpPr>
            <a:spLocks noGrp="1"/>
          </p:cNvSpPr>
          <p:nvPr>
            <p:ph idx="1"/>
          </p:nvPr>
        </p:nvSpPr>
        <p:spPr>
          <a:xfrm>
            <a:off x="3558364" y="1414131"/>
            <a:ext cx="5376529" cy="5332265"/>
          </a:xfrm>
        </p:spPr>
        <p:txBody>
          <a:bodyPr vert="horz" lIns="91440" tIns="45720" rIns="91440" bIns="45720" anchor="t">
            <a:normAutofit fontScale="62500" lnSpcReduction="20000"/>
          </a:bodyPr>
          <a:lstStyle/>
          <a:p>
            <a:pPr marL="420370" indent="-383540"/>
            <a:r>
              <a:rPr lang="en-US">
                <a:ea typeface="+mn-lt"/>
                <a:cs typeface="+mn-lt"/>
              </a:rPr>
              <a:t>I just graduated from Gonzaga. New to teaching. </a:t>
            </a:r>
            <a:endParaRPr lang="en-US">
              <a:cs typeface="Arial"/>
            </a:endParaRPr>
          </a:p>
          <a:p>
            <a:pPr marL="420370" indent="-383540"/>
            <a:endParaRPr lang="en-US">
              <a:ea typeface="+mn-lt"/>
              <a:cs typeface="+mn-lt"/>
            </a:endParaRPr>
          </a:p>
          <a:p>
            <a:pPr marL="420370" indent="-383540"/>
            <a:r>
              <a:rPr lang="en-US">
                <a:ea typeface="+mn-lt"/>
                <a:cs typeface="+mn-lt"/>
              </a:rPr>
              <a:t>Teaching computer science is always something I want to do. It’s so important in so many different field. I want to let my student know that programming is not just for nerdy kids who build their own computer in the basement at 12 (geeky kids are more than welcomed in my classroom of course). Jackson is building an IT track for all students in the community. That’s something I really appreciate and want to be a part in. </a:t>
            </a:r>
            <a:endParaRPr lang="en-US"/>
          </a:p>
          <a:p>
            <a:pPr marL="420370" indent="-383540"/>
            <a:endParaRPr lang="en-US">
              <a:ea typeface="+mn-lt"/>
              <a:cs typeface="+mn-lt"/>
            </a:endParaRPr>
          </a:p>
          <a:p>
            <a:pPr marL="420370" indent="-383540"/>
            <a:r>
              <a:rPr lang="en-US">
                <a:ea typeface="+mn-lt"/>
                <a:cs typeface="+mn-lt"/>
              </a:rPr>
              <a:t>I always enjoy sharing my knowledge with other people. I have been tutoring for couple of years and finally decide to make it my full-time career. Teaching is a meaningful job with long-lasting impact on so many kids. </a:t>
            </a:r>
            <a:endParaRPr lang="en-US"/>
          </a:p>
          <a:p>
            <a:pPr marL="420370" indent="-383540"/>
            <a:endParaRPr lang="en-US">
              <a:cs typeface="Arial"/>
            </a:endParaRPr>
          </a:p>
        </p:txBody>
      </p:sp>
      <p:pic>
        <p:nvPicPr>
          <p:cNvPr id="4" name="Picture 4" descr="A picture containing indoor, person, white goods, appliance&#10;&#10;Description automatically generated">
            <a:extLst>
              <a:ext uri="{FF2B5EF4-FFF2-40B4-BE49-F238E27FC236}">
                <a16:creationId xmlns:a16="http://schemas.microsoft.com/office/drawing/2014/main" id="{E7835E9E-4B5B-C66E-933C-18E1F861ABCF}"/>
              </a:ext>
            </a:extLst>
          </p:cNvPr>
          <p:cNvPicPr>
            <a:picLocks noChangeAspect="1"/>
          </p:cNvPicPr>
          <p:nvPr/>
        </p:nvPicPr>
        <p:blipFill>
          <a:blip r:embed="rId2"/>
          <a:stretch>
            <a:fillRect/>
          </a:stretch>
        </p:blipFill>
        <p:spPr>
          <a:xfrm>
            <a:off x="338470" y="1768549"/>
            <a:ext cx="2893827" cy="38525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53992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937F-1C2D-359F-F27D-31EAEA4B88C8}"/>
              </a:ext>
            </a:extLst>
          </p:cNvPr>
          <p:cNvSpPr>
            <a:spLocks noGrp="1"/>
          </p:cNvSpPr>
          <p:nvPr>
            <p:ph type="title"/>
          </p:nvPr>
        </p:nvSpPr>
        <p:spPr>
          <a:xfrm>
            <a:off x="439479" y="168312"/>
            <a:ext cx="7467600" cy="1143000"/>
          </a:xfrm>
        </p:spPr>
        <p:txBody>
          <a:bodyPr vert="horz" lIns="45720" tIns="45720" rIns="45720" bIns="45720" anchor="ctr">
            <a:normAutofit/>
          </a:bodyPr>
          <a:lstStyle/>
          <a:p>
            <a:r>
              <a:rPr lang="en-US"/>
              <a:t>Maggie Jensen - </a:t>
            </a:r>
            <a:r>
              <a:rPr lang="en-US">
                <a:solidFill>
                  <a:srgbClr val="20B3E7"/>
                </a:solidFill>
              </a:rPr>
              <a:t>Science</a:t>
            </a:r>
            <a:endParaRPr lang="en-US"/>
          </a:p>
        </p:txBody>
      </p:sp>
      <p:sp>
        <p:nvSpPr>
          <p:cNvPr id="3" name="Content Placeholder 2">
            <a:extLst>
              <a:ext uri="{FF2B5EF4-FFF2-40B4-BE49-F238E27FC236}">
                <a16:creationId xmlns:a16="http://schemas.microsoft.com/office/drawing/2014/main" id="{FA5F28BA-909B-60D8-436E-BEC051BAB355}"/>
              </a:ext>
            </a:extLst>
          </p:cNvPr>
          <p:cNvSpPr>
            <a:spLocks noGrp="1"/>
          </p:cNvSpPr>
          <p:nvPr>
            <p:ph idx="1"/>
          </p:nvPr>
        </p:nvSpPr>
        <p:spPr>
          <a:xfrm>
            <a:off x="3726712" y="1414131"/>
            <a:ext cx="5217041" cy="5305682"/>
          </a:xfrm>
        </p:spPr>
        <p:txBody>
          <a:bodyPr vert="horz" lIns="91440" tIns="45720" rIns="91440" bIns="45720" anchor="t">
            <a:normAutofit fontScale="62500" lnSpcReduction="20000"/>
          </a:bodyPr>
          <a:lstStyle/>
          <a:p>
            <a:pPr marL="420370" indent="-383540"/>
            <a:r>
              <a:rPr lang="en-US">
                <a:ea typeface="+mn-lt"/>
                <a:cs typeface="+mn-lt"/>
              </a:rPr>
              <a:t>I have worked as a physics and astronomy teacher in Utah for 4 years, and taught physics and 8</a:t>
            </a:r>
            <a:r>
              <a:rPr lang="en-US" baseline="30000">
                <a:ea typeface="+mn-lt"/>
                <a:cs typeface="+mn-lt"/>
              </a:rPr>
              <a:t>th</a:t>
            </a:r>
            <a:r>
              <a:rPr lang="en-US">
                <a:ea typeface="+mn-lt"/>
                <a:cs typeface="+mn-lt"/>
              </a:rPr>
              <a:t> grade integrated science. Background in Astrophysics research.</a:t>
            </a:r>
          </a:p>
          <a:p>
            <a:pPr marL="36830" indent="0">
              <a:buNone/>
            </a:pPr>
            <a:endParaRPr lang="en-US">
              <a:cs typeface="Arial"/>
            </a:endParaRPr>
          </a:p>
          <a:p>
            <a:pPr marL="420370" indent="-383540"/>
            <a:r>
              <a:rPr lang="en-US">
                <a:ea typeface="+mn-lt"/>
                <a:cs typeface="+mn-lt"/>
              </a:rPr>
              <a:t>I’m so excited to be teaching physics and astronomy with an amazing department and other physics teachers to collaborate with! (Other subject teachers too!) I’ve always been the only physics teacher at my schools. </a:t>
            </a:r>
            <a:endParaRPr lang="en-US">
              <a:cs typeface="Arial"/>
            </a:endParaRPr>
          </a:p>
          <a:p>
            <a:pPr marL="447675" lvl="1" indent="0">
              <a:buNone/>
            </a:pPr>
            <a:endParaRPr lang="en-US">
              <a:cs typeface="Arial"/>
            </a:endParaRPr>
          </a:p>
          <a:p>
            <a:pPr marL="420370" indent="-383540"/>
            <a:r>
              <a:rPr lang="en-US">
                <a:ea typeface="+mn-lt"/>
                <a:cs typeface="+mn-lt"/>
              </a:rPr>
              <a:t>I still love stars, don’t get me wrong, but priorities started to change after I started tutoring, </a:t>
            </a:r>
            <a:r>
              <a:rPr lang="en-US" err="1">
                <a:ea typeface="+mn-lt"/>
                <a:cs typeface="+mn-lt"/>
              </a:rPr>
              <a:t>TA’ing</a:t>
            </a:r>
            <a:r>
              <a:rPr lang="en-US">
                <a:ea typeface="+mn-lt"/>
                <a:cs typeface="+mn-lt"/>
              </a:rPr>
              <a:t>, and instructing courses and labs. I found that helping students learn, gain confidence, and find joy in science became the reason I get up in the mornings. (Besides my dogs Poppy and Nugget.)</a:t>
            </a:r>
            <a:endParaRPr lang="en-US"/>
          </a:p>
        </p:txBody>
      </p:sp>
      <p:pic>
        <p:nvPicPr>
          <p:cNvPr id="4" name="Picture 4" descr="A person taking a selfie with a dog&#10;&#10;Description automatically generated">
            <a:extLst>
              <a:ext uri="{FF2B5EF4-FFF2-40B4-BE49-F238E27FC236}">
                <a16:creationId xmlns:a16="http://schemas.microsoft.com/office/drawing/2014/main" id="{BB7EEE83-3EE7-BDDD-6CF7-0FACA095CD21}"/>
              </a:ext>
            </a:extLst>
          </p:cNvPr>
          <p:cNvPicPr>
            <a:picLocks noChangeAspect="1"/>
          </p:cNvPicPr>
          <p:nvPr/>
        </p:nvPicPr>
        <p:blipFill>
          <a:blip r:embed="rId2"/>
          <a:stretch>
            <a:fillRect/>
          </a:stretch>
        </p:blipFill>
        <p:spPr>
          <a:xfrm>
            <a:off x="241005" y="1313121"/>
            <a:ext cx="2495107" cy="24951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5" descr="A person taking a selfie with a dog&#10;&#10;Description automatically generated">
            <a:extLst>
              <a:ext uri="{FF2B5EF4-FFF2-40B4-BE49-F238E27FC236}">
                <a16:creationId xmlns:a16="http://schemas.microsoft.com/office/drawing/2014/main" id="{E1C86877-3FE3-E938-B135-C60E06687DB5}"/>
              </a:ext>
            </a:extLst>
          </p:cNvPr>
          <p:cNvPicPr>
            <a:picLocks noChangeAspect="1"/>
          </p:cNvPicPr>
          <p:nvPr/>
        </p:nvPicPr>
        <p:blipFill>
          <a:blip r:embed="rId3"/>
          <a:stretch>
            <a:fillRect/>
          </a:stretch>
        </p:blipFill>
        <p:spPr>
          <a:xfrm>
            <a:off x="1056167" y="4034583"/>
            <a:ext cx="2565991" cy="25456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78240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DAF59-C181-A3B6-19E7-7C2EB846964B}"/>
              </a:ext>
            </a:extLst>
          </p:cNvPr>
          <p:cNvSpPr>
            <a:spLocks noGrp="1"/>
          </p:cNvSpPr>
          <p:nvPr>
            <p:ph type="title"/>
          </p:nvPr>
        </p:nvSpPr>
        <p:spPr/>
        <p:txBody>
          <a:bodyPr vert="horz" lIns="45720" tIns="45720" rIns="45720" bIns="45720" anchor="ctr">
            <a:normAutofit/>
          </a:bodyPr>
          <a:lstStyle/>
          <a:p>
            <a:r>
              <a:rPr lang="en-US"/>
              <a:t>Fady Masoud - </a:t>
            </a:r>
            <a:r>
              <a:rPr lang="en-US">
                <a:solidFill>
                  <a:srgbClr val="20B3E7"/>
                </a:solidFill>
              </a:rPr>
              <a:t>Science</a:t>
            </a:r>
          </a:p>
        </p:txBody>
      </p:sp>
      <p:sp>
        <p:nvSpPr>
          <p:cNvPr id="3" name="Content Placeholder 2">
            <a:extLst>
              <a:ext uri="{FF2B5EF4-FFF2-40B4-BE49-F238E27FC236}">
                <a16:creationId xmlns:a16="http://schemas.microsoft.com/office/drawing/2014/main" id="{F0089007-F580-350E-ACBF-A83B736C17D6}"/>
              </a:ext>
            </a:extLst>
          </p:cNvPr>
          <p:cNvSpPr>
            <a:spLocks noGrp="1"/>
          </p:cNvSpPr>
          <p:nvPr>
            <p:ph idx="1"/>
          </p:nvPr>
        </p:nvSpPr>
        <p:spPr>
          <a:xfrm>
            <a:off x="3460564" y="1408903"/>
            <a:ext cx="5449416" cy="5052029"/>
          </a:xfrm>
        </p:spPr>
        <p:txBody>
          <a:bodyPr vert="horz" lIns="91440" tIns="45720" rIns="91440" bIns="45720" anchor="t">
            <a:normAutofit fontScale="70000" lnSpcReduction="20000"/>
          </a:bodyPr>
          <a:lstStyle/>
          <a:p>
            <a:pPr marL="420370" indent="-383540"/>
            <a:r>
              <a:rPr lang="en-US">
                <a:ea typeface="+mn-lt"/>
                <a:cs typeface="+mn-lt"/>
              </a:rPr>
              <a:t>I am new to the teaching profession. My previous career was a Civil Engineering. </a:t>
            </a:r>
            <a:endParaRPr lang="en-US">
              <a:cs typeface="Arial"/>
            </a:endParaRPr>
          </a:p>
          <a:p>
            <a:pPr marL="36830" indent="0">
              <a:buNone/>
            </a:pPr>
            <a:endParaRPr lang="en-US">
              <a:ea typeface="+mn-lt"/>
              <a:cs typeface="+mn-lt"/>
            </a:endParaRPr>
          </a:p>
          <a:p>
            <a:pPr marL="420370" indent="-383540"/>
            <a:r>
              <a:rPr lang="en-US">
                <a:ea typeface="+mn-lt"/>
                <a:cs typeface="+mn-lt"/>
              </a:rPr>
              <a:t>I’ve had a chance to work at Jackson as a substitute for Gregory Poe at the end of the previous school year. The support I received from the staff in my short time here was beyond what I expected, but above all, the students at Jackson are truly one of a kind and I can’t wait to be a part of their education and success. </a:t>
            </a:r>
            <a:endParaRPr lang="en-US">
              <a:cs typeface="Arial"/>
            </a:endParaRPr>
          </a:p>
          <a:p>
            <a:pPr marL="447675" lvl="1" indent="0">
              <a:buNone/>
            </a:pPr>
            <a:endParaRPr lang="en-US">
              <a:cs typeface="Arial"/>
            </a:endParaRPr>
          </a:p>
          <a:p>
            <a:pPr marL="420370" indent="-383540"/>
            <a:r>
              <a:rPr lang="en-US">
                <a:ea typeface="+mn-lt"/>
                <a:cs typeface="+mn-lt"/>
              </a:rPr>
              <a:t>My WHY is providing students the absolute best that I have. Their success is what drives me and guides my journey as a teacher. </a:t>
            </a:r>
            <a:endParaRPr lang="en-US"/>
          </a:p>
        </p:txBody>
      </p:sp>
      <p:pic>
        <p:nvPicPr>
          <p:cNvPr id="4" name="Picture 4" descr="A picture containing outdoor, sky, mountain, grass&#10;&#10;Description automatically generated">
            <a:extLst>
              <a:ext uri="{FF2B5EF4-FFF2-40B4-BE49-F238E27FC236}">
                <a16:creationId xmlns:a16="http://schemas.microsoft.com/office/drawing/2014/main" id="{F7237EBE-1F34-B553-6ECA-29D6ABD11D5E}"/>
              </a:ext>
            </a:extLst>
          </p:cNvPr>
          <p:cNvPicPr>
            <a:picLocks noChangeAspect="1"/>
          </p:cNvPicPr>
          <p:nvPr/>
        </p:nvPicPr>
        <p:blipFill>
          <a:blip r:embed="rId2"/>
          <a:stretch>
            <a:fillRect/>
          </a:stretch>
        </p:blipFill>
        <p:spPr>
          <a:xfrm>
            <a:off x="281676" y="2047655"/>
            <a:ext cx="3039710" cy="30397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77206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DA7A-29FD-BA0C-13AB-702ABAC35AE4}"/>
              </a:ext>
            </a:extLst>
          </p:cNvPr>
          <p:cNvSpPr>
            <a:spLocks noGrp="1"/>
          </p:cNvSpPr>
          <p:nvPr>
            <p:ph type="title"/>
          </p:nvPr>
        </p:nvSpPr>
        <p:spPr/>
        <p:txBody>
          <a:bodyPr vert="horz" lIns="45720" tIns="45720" rIns="45720" bIns="45720" anchor="ctr">
            <a:normAutofit fontScale="90000"/>
          </a:bodyPr>
          <a:lstStyle/>
          <a:p>
            <a:r>
              <a:rPr lang="en-US"/>
              <a:t>Josh Krueger – </a:t>
            </a:r>
            <a:r>
              <a:rPr lang="en-US" sz="3600">
                <a:solidFill>
                  <a:srgbClr val="20B3E7"/>
                </a:solidFill>
              </a:rPr>
              <a:t>School Psychologist</a:t>
            </a:r>
            <a:r>
              <a:rPr lang="en-US" sz="3600"/>
              <a:t> </a:t>
            </a:r>
            <a:r>
              <a:rPr lang="en-US"/>
              <a:t> </a:t>
            </a:r>
          </a:p>
        </p:txBody>
      </p:sp>
      <p:sp>
        <p:nvSpPr>
          <p:cNvPr id="3" name="Content Placeholder 2">
            <a:extLst>
              <a:ext uri="{FF2B5EF4-FFF2-40B4-BE49-F238E27FC236}">
                <a16:creationId xmlns:a16="http://schemas.microsoft.com/office/drawing/2014/main" id="{BE8C13B6-530D-8895-3A0E-3492BCCE3A09}"/>
              </a:ext>
            </a:extLst>
          </p:cNvPr>
          <p:cNvSpPr>
            <a:spLocks noGrp="1"/>
          </p:cNvSpPr>
          <p:nvPr>
            <p:ph idx="1"/>
          </p:nvPr>
        </p:nvSpPr>
        <p:spPr>
          <a:xfrm>
            <a:off x="4011083" y="1414130"/>
            <a:ext cx="4657996" cy="4525963"/>
          </a:xfrm>
        </p:spPr>
        <p:txBody>
          <a:bodyPr vert="horz" lIns="91440" tIns="45720" rIns="91440" bIns="45720" anchor="t">
            <a:normAutofit fontScale="70000" lnSpcReduction="20000"/>
          </a:bodyPr>
          <a:lstStyle/>
          <a:p>
            <a:pPr marL="36830" indent="0">
              <a:buNone/>
            </a:pPr>
            <a:r>
              <a:rPr lang="en-US">
                <a:ea typeface="+mn-lt"/>
                <a:cs typeface="+mn-lt"/>
              </a:rPr>
              <a:t>  </a:t>
            </a:r>
            <a:endParaRPr lang="en-US">
              <a:cs typeface="Arial"/>
            </a:endParaRPr>
          </a:p>
          <a:p>
            <a:pPr marL="420370" indent="-383540"/>
            <a:r>
              <a:rPr lang="en-US">
                <a:ea typeface="+mn-lt"/>
                <a:cs typeface="+mn-lt"/>
              </a:rPr>
              <a:t>Last year I was at Garfield and Lowell Elementaries, prior to that I worked at Overlake Specialty School. </a:t>
            </a:r>
          </a:p>
          <a:p>
            <a:pPr marL="420370" indent="-383540"/>
            <a:endParaRPr lang="en-US">
              <a:ea typeface="+mn-lt"/>
              <a:cs typeface="+mn-lt"/>
            </a:endParaRPr>
          </a:p>
          <a:p>
            <a:pPr marL="420370" indent="-383540"/>
            <a:r>
              <a:rPr lang="en-US">
                <a:ea typeface="+mn-lt"/>
                <a:cs typeface="+mn-lt"/>
              </a:rPr>
              <a:t>I have really enjoyed working with high schoolers in the past and have heard great things about the staff and students at JHS. </a:t>
            </a:r>
            <a:endParaRPr lang="en-US">
              <a:cs typeface="Arial"/>
            </a:endParaRPr>
          </a:p>
          <a:p>
            <a:pPr marL="447675" lvl="1" indent="0">
              <a:buNone/>
            </a:pPr>
            <a:endParaRPr lang="en-US" sz="3000">
              <a:cs typeface="Arial"/>
            </a:endParaRPr>
          </a:p>
          <a:p>
            <a:pPr marL="420370" indent="-383540"/>
            <a:r>
              <a:rPr lang="en-US">
                <a:ea typeface="+mn-lt"/>
                <a:cs typeface="+mn-lt"/>
              </a:rPr>
              <a:t>I love learning about the huge range of experiences and strengths students possess and help put them in positions to use them to meet their goals.</a:t>
            </a:r>
            <a:endParaRPr lang="en-US"/>
          </a:p>
        </p:txBody>
      </p:sp>
      <p:pic>
        <p:nvPicPr>
          <p:cNvPr id="4" name="Picture 4">
            <a:extLst>
              <a:ext uri="{FF2B5EF4-FFF2-40B4-BE49-F238E27FC236}">
                <a16:creationId xmlns:a16="http://schemas.microsoft.com/office/drawing/2014/main" id="{AF538214-E79E-BEEC-9558-849CF5B75E1B}"/>
              </a:ext>
            </a:extLst>
          </p:cNvPr>
          <p:cNvPicPr>
            <a:picLocks noChangeAspect="1"/>
          </p:cNvPicPr>
          <p:nvPr/>
        </p:nvPicPr>
        <p:blipFill>
          <a:blip r:embed="rId2"/>
          <a:stretch>
            <a:fillRect/>
          </a:stretch>
        </p:blipFill>
        <p:spPr>
          <a:xfrm>
            <a:off x="568842" y="1809307"/>
            <a:ext cx="3141920" cy="3141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05514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A006-FEE7-DADE-7808-03C3343AFA32}"/>
              </a:ext>
            </a:extLst>
          </p:cNvPr>
          <p:cNvSpPr>
            <a:spLocks noGrp="1"/>
          </p:cNvSpPr>
          <p:nvPr>
            <p:ph type="title"/>
          </p:nvPr>
        </p:nvSpPr>
        <p:spPr/>
        <p:txBody>
          <a:bodyPr vert="horz" lIns="45720" tIns="45720" rIns="45720" bIns="45720" anchor="ctr">
            <a:normAutofit/>
          </a:bodyPr>
          <a:lstStyle/>
          <a:p>
            <a:r>
              <a:rPr lang="en-US"/>
              <a:t>John Lerner - </a:t>
            </a:r>
            <a:r>
              <a:rPr lang="en-US">
                <a:solidFill>
                  <a:srgbClr val="20B3E7"/>
                </a:solidFill>
              </a:rPr>
              <a:t>Counseling</a:t>
            </a:r>
          </a:p>
        </p:txBody>
      </p:sp>
      <p:sp>
        <p:nvSpPr>
          <p:cNvPr id="3" name="Content Placeholder 2">
            <a:extLst>
              <a:ext uri="{FF2B5EF4-FFF2-40B4-BE49-F238E27FC236}">
                <a16:creationId xmlns:a16="http://schemas.microsoft.com/office/drawing/2014/main" id="{4AE218CB-943E-D895-79C0-BF0379D8C930}"/>
              </a:ext>
            </a:extLst>
          </p:cNvPr>
          <p:cNvSpPr>
            <a:spLocks noGrp="1"/>
          </p:cNvSpPr>
          <p:nvPr>
            <p:ph idx="1"/>
          </p:nvPr>
        </p:nvSpPr>
        <p:spPr>
          <a:xfrm>
            <a:off x="3833037" y="1414131"/>
            <a:ext cx="5155018" cy="5243659"/>
          </a:xfrm>
        </p:spPr>
        <p:txBody>
          <a:bodyPr vert="horz" lIns="91440" tIns="45720" rIns="91440" bIns="45720" anchor="t">
            <a:normAutofit fontScale="55000" lnSpcReduction="20000"/>
          </a:bodyPr>
          <a:lstStyle/>
          <a:p>
            <a:pPr marL="494030" indent="-457200"/>
            <a:r>
              <a:rPr lang="en-US">
                <a:ea typeface="+mn-lt"/>
                <a:cs typeface="+mn-lt"/>
              </a:rPr>
              <a:t>I was born on a subtropical island.  During my early childhood I lived in the mid-west,  so I have deep nostalgia for snowdrifts and fireflies.  I was raised in a logging town.  I went to the UW for seven years.  I have been in education for over 20 years.</a:t>
            </a:r>
          </a:p>
          <a:p>
            <a:pPr marL="36830" indent="0">
              <a:buNone/>
            </a:pPr>
            <a:endParaRPr lang="en-US">
              <a:cs typeface="Arial"/>
            </a:endParaRPr>
          </a:p>
          <a:p>
            <a:pPr marL="420370" indent="-383540"/>
            <a:r>
              <a:rPr lang="en-US">
                <a:ea typeface="+mn-lt"/>
                <a:cs typeface="+mn-lt"/>
              </a:rPr>
              <a:t>I’m a Jackson parent.  I’ve been a Mill Creek/South Everett community member for 15 plus years. I am connected to this community.  I have collaborated with Jackson high staff at various events for over 10 years, and have loved it.  People say Jackson is large.  I think it’s a good thing to be part of a large team. So many ideas, so much collaboration.  Now,  when the timing is right,  I couldn’t be happier to be part the community, part of the Pak.  </a:t>
            </a:r>
            <a:endParaRPr lang="en-US">
              <a:cs typeface="Arial"/>
            </a:endParaRPr>
          </a:p>
          <a:p>
            <a:pPr marL="447675" lvl="1" indent="0">
              <a:buNone/>
            </a:pPr>
            <a:endParaRPr lang="en-US">
              <a:cs typeface="Arial"/>
            </a:endParaRPr>
          </a:p>
          <a:p>
            <a:pPr marL="420370" indent="-383540"/>
            <a:r>
              <a:rPr lang="en-US">
                <a:ea typeface="+mn-lt"/>
                <a:cs typeface="+mn-lt"/>
              </a:rPr>
              <a:t>I love solving puzzles, and that is what high school students are.  I enjoy helping people when they need help.  That’s why I’m here today.  </a:t>
            </a:r>
            <a:endParaRPr lang="en-US"/>
          </a:p>
        </p:txBody>
      </p:sp>
      <p:pic>
        <p:nvPicPr>
          <p:cNvPr id="4" name="Picture 4">
            <a:extLst>
              <a:ext uri="{FF2B5EF4-FFF2-40B4-BE49-F238E27FC236}">
                <a16:creationId xmlns:a16="http://schemas.microsoft.com/office/drawing/2014/main" id="{2DCA9618-2E5F-6021-1993-2DB2312A4391}"/>
              </a:ext>
            </a:extLst>
          </p:cNvPr>
          <p:cNvPicPr>
            <a:picLocks noChangeAspect="1"/>
          </p:cNvPicPr>
          <p:nvPr/>
        </p:nvPicPr>
        <p:blipFill>
          <a:blip r:embed="rId2"/>
          <a:stretch>
            <a:fillRect/>
          </a:stretch>
        </p:blipFill>
        <p:spPr>
          <a:xfrm>
            <a:off x="511834" y="1768549"/>
            <a:ext cx="3000153" cy="39942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94685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990AE-BF84-2C92-9986-70DFC0D51353}"/>
              </a:ext>
            </a:extLst>
          </p:cNvPr>
          <p:cNvSpPr>
            <a:spLocks noGrp="1"/>
          </p:cNvSpPr>
          <p:nvPr>
            <p:ph type="title"/>
          </p:nvPr>
        </p:nvSpPr>
        <p:spPr/>
        <p:txBody>
          <a:bodyPr vert="horz" lIns="45720" tIns="45720" rIns="45720" bIns="45720" anchor="ctr">
            <a:normAutofit fontScale="90000"/>
          </a:bodyPr>
          <a:lstStyle/>
          <a:p>
            <a:r>
              <a:rPr lang="en-US"/>
              <a:t>Charlotte Richardson – </a:t>
            </a:r>
            <a:r>
              <a:rPr lang="en-US" sz="2800">
                <a:solidFill>
                  <a:srgbClr val="20B3E7"/>
                </a:solidFill>
              </a:rPr>
              <a:t>Speech/Language Pathologist</a:t>
            </a:r>
          </a:p>
        </p:txBody>
      </p:sp>
      <p:sp>
        <p:nvSpPr>
          <p:cNvPr id="3" name="Content Placeholder 2">
            <a:extLst>
              <a:ext uri="{FF2B5EF4-FFF2-40B4-BE49-F238E27FC236}">
                <a16:creationId xmlns:a16="http://schemas.microsoft.com/office/drawing/2014/main" id="{37726931-3027-61B7-12F3-5916CBE924FE}"/>
              </a:ext>
            </a:extLst>
          </p:cNvPr>
          <p:cNvSpPr>
            <a:spLocks noGrp="1"/>
          </p:cNvSpPr>
          <p:nvPr>
            <p:ph idx="1"/>
          </p:nvPr>
        </p:nvSpPr>
        <p:spPr>
          <a:xfrm>
            <a:off x="189384" y="1628894"/>
            <a:ext cx="5047692" cy="4803344"/>
          </a:xfrm>
        </p:spPr>
        <p:txBody>
          <a:bodyPr vert="horz" lIns="91440" tIns="45720" rIns="91440" bIns="45720" anchor="t">
            <a:normAutofit fontScale="70000" lnSpcReduction="20000"/>
          </a:bodyPr>
          <a:lstStyle/>
          <a:p>
            <a:pPr marL="420370" indent="-383540"/>
            <a:r>
              <a:rPr lang="en-US">
                <a:ea typeface="+mn-lt"/>
                <a:cs typeface="+mn-lt"/>
              </a:rPr>
              <a:t>I came from the Edmonds School District </a:t>
            </a:r>
            <a:endParaRPr lang="en-US">
              <a:cs typeface="Arial"/>
            </a:endParaRPr>
          </a:p>
          <a:p>
            <a:pPr marL="420370" indent="-383540"/>
            <a:endParaRPr lang="en-US">
              <a:ea typeface="+mn-lt"/>
              <a:cs typeface="+mn-lt"/>
            </a:endParaRPr>
          </a:p>
          <a:p>
            <a:pPr marL="420370" indent="-383540"/>
            <a:r>
              <a:rPr lang="en-US">
                <a:ea typeface="+mn-lt"/>
                <a:cs typeface="+mn-lt"/>
              </a:rPr>
              <a:t> I love working with high school students because they are preparing to start the next phase of their life. It's such an incredible time to know them </a:t>
            </a:r>
          </a:p>
          <a:p>
            <a:pPr marL="36830" indent="0">
              <a:buNone/>
            </a:pPr>
            <a:endParaRPr lang="en-US">
              <a:ea typeface="+mn-lt"/>
              <a:cs typeface="+mn-lt"/>
            </a:endParaRPr>
          </a:p>
          <a:p>
            <a:pPr marL="420370" indent="-383540"/>
            <a:r>
              <a:rPr lang="en-US">
                <a:ea typeface="+mn-lt"/>
                <a:cs typeface="+mn-lt"/>
              </a:rPr>
              <a:t>I believe everyone deserves the right to share their thoughts, concerns, joys, and even just random thoughts. I love that I get to help students learn to advocate for themselves and share what's going on in their brains.  </a:t>
            </a:r>
            <a:endParaRPr lang="en-US">
              <a:cs typeface="Arial"/>
            </a:endParaRPr>
          </a:p>
          <a:p>
            <a:pPr marL="420370" indent="-383540"/>
            <a:endParaRPr lang="en-US">
              <a:cs typeface="Arial"/>
            </a:endParaRPr>
          </a:p>
        </p:txBody>
      </p:sp>
      <p:pic>
        <p:nvPicPr>
          <p:cNvPr id="4" name="Picture 4">
            <a:extLst>
              <a:ext uri="{FF2B5EF4-FFF2-40B4-BE49-F238E27FC236}">
                <a16:creationId xmlns:a16="http://schemas.microsoft.com/office/drawing/2014/main" id="{1F6A781E-EC0A-D329-DAA1-5370D1385331}"/>
              </a:ext>
            </a:extLst>
          </p:cNvPr>
          <p:cNvPicPr>
            <a:picLocks noChangeAspect="1"/>
          </p:cNvPicPr>
          <p:nvPr/>
        </p:nvPicPr>
        <p:blipFill>
          <a:blip r:embed="rId2"/>
          <a:stretch>
            <a:fillRect/>
          </a:stretch>
        </p:blipFill>
        <p:spPr>
          <a:xfrm>
            <a:off x="5687683" y="1628955"/>
            <a:ext cx="2743200"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73936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37449-0375-F651-A8CF-AC212E97B1B6}"/>
              </a:ext>
            </a:extLst>
          </p:cNvPr>
          <p:cNvSpPr>
            <a:spLocks noGrp="1"/>
          </p:cNvSpPr>
          <p:nvPr>
            <p:ph type="title"/>
          </p:nvPr>
        </p:nvSpPr>
        <p:spPr/>
        <p:txBody>
          <a:bodyPr vert="horz" lIns="45720" tIns="45720" rIns="45720" bIns="45720" anchor="ctr">
            <a:normAutofit/>
          </a:bodyPr>
          <a:lstStyle/>
          <a:p>
            <a:r>
              <a:rPr lang="en-US"/>
              <a:t>Angela Thomson - </a:t>
            </a:r>
            <a:r>
              <a:rPr lang="en-US">
                <a:solidFill>
                  <a:srgbClr val="20B3E7"/>
                </a:solidFill>
              </a:rPr>
              <a:t>Nurse</a:t>
            </a:r>
            <a:endParaRPr lang="en-US"/>
          </a:p>
        </p:txBody>
      </p:sp>
      <p:sp>
        <p:nvSpPr>
          <p:cNvPr id="3" name="Content Placeholder 2">
            <a:extLst>
              <a:ext uri="{FF2B5EF4-FFF2-40B4-BE49-F238E27FC236}">
                <a16:creationId xmlns:a16="http://schemas.microsoft.com/office/drawing/2014/main" id="{D4E4E297-CD8A-6BB2-967A-BFAD7B9D5184}"/>
              </a:ext>
            </a:extLst>
          </p:cNvPr>
          <p:cNvSpPr>
            <a:spLocks noGrp="1"/>
          </p:cNvSpPr>
          <p:nvPr>
            <p:ph idx="1"/>
          </p:nvPr>
        </p:nvSpPr>
        <p:spPr>
          <a:xfrm>
            <a:off x="3452037" y="1538177"/>
            <a:ext cx="5509438" cy="5624659"/>
          </a:xfrm>
        </p:spPr>
        <p:txBody>
          <a:bodyPr vert="horz" lIns="91440" tIns="45720" rIns="91440" bIns="45720" anchor="t">
            <a:normAutofit fontScale="47500" lnSpcReduction="20000"/>
          </a:bodyPr>
          <a:lstStyle/>
          <a:p>
            <a:pPr marL="494030" indent="-457200"/>
            <a:r>
              <a:rPr lang="en-US">
                <a:ea typeface="+mn-lt"/>
                <a:cs typeface="+mn-lt"/>
              </a:rPr>
              <a:t>I started my nursing career at Swedish Hospital in antepartum. I have been with ESD since April 2021. The end of that school year I was on the district COVID team and last school year I was the school nurse for  3 Elementary schools (Jackson, Jefferson and Lowell) </a:t>
            </a:r>
            <a:endParaRPr lang="en-US">
              <a:cs typeface="Arial"/>
            </a:endParaRPr>
          </a:p>
          <a:p>
            <a:pPr marL="36830" indent="0">
              <a:buNone/>
            </a:pPr>
            <a:endParaRPr lang="en-US">
              <a:ea typeface="+mn-lt"/>
              <a:cs typeface="+mn-lt"/>
            </a:endParaRPr>
          </a:p>
          <a:p>
            <a:pPr marL="420370" indent="-383540"/>
            <a:r>
              <a:rPr lang="en-US">
                <a:ea typeface="+mn-lt"/>
                <a:cs typeface="+mn-lt"/>
              </a:rPr>
              <a:t>I am excited to join the Jackson team because this is my community. I bought my house just a few blocks away in 2020, and this will eventually be the HS my daughter attends. I have heard great things about Jackson HS and it’s students and staff. I am looking forward to having one school where I can learn and grow my practice and hopefully make a positive impact on those around me. </a:t>
            </a:r>
            <a:endParaRPr lang="en-US">
              <a:cs typeface="Arial"/>
            </a:endParaRPr>
          </a:p>
          <a:p>
            <a:pPr marL="447675" lvl="1" indent="0">
              <a:buNone/>
            </a:pPr>
            <a:endParaRPr lang="en-US">
              <a:cs typeface="Arial"/>
            </a:endParaRPr>
          </a:p>
          <a:p>
            <a:pPr marL="420370" indent="-383540"/>
            <a:r>
              <a:rPr lang="en-US">
                <a:ea typeface="+mn-lt"/>
                <a:cs typeface="+mn-lt"/>
              </a:rPr>
              <a:t>My number one why is my daughter and being a strong role model for her. I am motivated by my desire to help people and I am excited to work with this age group where they are just starting to grasp and figure out their own medical and body autonomy. I believe that respect, equity, inclusion, and compassion play a huge part in improving and shaping outcomes not only medically but globally and I look forward to aiding in the guidance and understanding of these concepts for JHS. </a:t>
            </a:r>
            <a:endParaRPr lang="en-US"/>
          </a:p>
        </p:txBody>
      </p:sp>
      <p:pic>
        <p:nvPicPr>
          <p:cNvPr id="4" name="Picture 4">
            <a:extLst>
              <a:ext uri="{FF2B5EF4-FFF2-40B4-BE49-F238E27FC236}">
                <a16:creationId xmlns:a16="http://schemas.microsoft.com/office/drawing/2014/main" id="{C24E827D-DCCE-A50F-47D0-6EB2DB3C6491}"/>
              </a:ext>
            </a:extLst>
          </p:cNvPr>
          <p:cNvPicPr>
            <a:picLocks noChangeAspect="1"/>
          </p:cNvPicPr>
          <p:nvPr/>
        </p:nvPicPr>
        <p:blipFill>
          <a:blip r:embed="rId2"/>
          <a:stretch>
            <a:fillRect/>
          </a:stretch>
        </p:blipFill>
        <p:spPr>
          <a:xfrm>
            <a:off x="452887" y="1991263"/>
            <a:ext cx="2904226" cy="3853132"/>
          </a:xfrm>
          <a:prstGeom prst="rect">
            <a:avLst/>
          </a:prstGeom>
        </p:spPr>
      </p:pic>
    </p:spTree>
    <p:extLst>
      <p:ext uri="{BB962C8B-B14F-4D97-AF65-F5344CB8AC3E}">
        <p14:creationId xmlns:p14="http://schemas.microsoft.com/office/powerpoint/2010/main" val="300506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EBFA-15E7-6DE0-87FD-873FA1A683CB}"/>
              </a:ext>
            </a:extLst>
          </p:cNvPr>
          <p:cNvSpPr>
            <a:spLocks noGrp="1"/>
          </p:cNvSpPr>
          <p:nvPr>
            <p:ph type="title"/>
          </p:nvPr>
        </p:nvSpPr>
        <p:spPr>
          <a:xfrm>
            <a:off x="457200" y="274638"/>
            <a:ext cx="7759995" cy="1143000"/>
          </a:xfrm>
        </p:spPr>
        <p:txBody>
          <a:bodyPr vert="horz" lIns="45720" tIns="45720" rIns="45720" bIns="45720" anchor="ctr">
            <a:normAutofit fontScale="90000"/>
          </a:bodyPr>
          <a:lstStyle/>
          <a:p>
            <a:br>
              <a:rPr lang="en-US">
                <a:solidFill>
                  <a:srgbClr val="20B3E7"/>
                </a:solidFill>
              </a:rPr>
            </a:br>
            <a:r>
              <a:rPr lang="en-US">
                <a:solidFill>
                  <a:srgbClr val="20B3E7"/>
                </a:solidFill>
              </a:rPr>
              <a:t>JHS Student Interns 22-23 (so far)</a:t>
            </a:r>
            <a:endParaRPr lang="en-US"/>
          </a:p>
          <a:p>
            <a:endParaRPr lang="en-US"/>
          </a:p>
        </p:txBody>
      </p:sp>
      <p:graphicFrame>
        <p:nvGraphicFramePr>
          <p:cNvPr id="7" name="Table 6">
            <a:extLst>
              <a:ext uri="{FF2B5EF4-FFF2-40B4-BE49-F238E27FC236}">
                <a16:creationId xmlns:a16="http://schemas.microsoft.com/office/drawing/2014/main" id="{C3EA0D84-BA31-BB08-AC93-3A9758AEEFB5}"/>
              </a:ext>
            </a:extLst>
          </p:cNvPr>
          <p:cNvGraphicFramePr>
            <a:graphicFrameLocks noGrp="1"/>
          </p:cNvGraphicFramePr>
          <p:nvPr>
            <p:extLst>
              <p:ext uri="{D42A27DB-BD31-4B8C-83A1-F6EECF244321}">
                <p14:modId xmlns:p14="http://schemas.microsoft.com/office/powerpoint/2010/main" val="3427535395"/>
              </p:ext>
            </p:extLst>
          </p:nvPr>
        </p:nvGraphicFramePr>
        <p:xfrm>
          <a:off x="115185" y="1727791"/>
          <a:ext cx="8930366" cy="2468880"/>
        </p:xfrm>
        <a:graphic>
          <a:graphicData uri="http://schemas.openxmlformats.org/drawingml/2006/table">
            <a:tbl>
              <a:tblPr firstRow="1" firstCol="1" bandRow="1">
                <a:tableStyleId>{5C22544A-7EE6-4342-B048-85BDC9FD1C3A}</a:tableStyleId>
              </a:tblPr>
              <a:tblGrid>
                <a:gridCol w="2394264">
                  <a:extLst>
                    <a:ext uri="{9D8B030D-6E8A-4147-A177-3AD203B41FA5}">
                      <a16:colId xmlns:a16="http://schemas.microsoft.com/office/drawing/2014/main" val="1161241989"/>
                    </a:ext>
                  </a:extLst>
                </a:gridCol>
                <a:gridCol w="2983807">
                  <a:extLst>
                    <a:ext uri="{9D8B030D-6E8A-4147-A177-3AD203B41FA5}">
                      <a16:colId xmlns:a16="http://schemas.microsoft.com/office/drawing/2014/main" val="2331386194"/>
                    </a:ext>
                  </a:extLst>
                </a:gridCol>
                <a:gridCol w="3552295">
                  <a:extLst>
                    <a:ext uri="{9D8B030D-6E8A-4147-A177-3AD203B41FA5}">
                      <a16:colId xmlns:a16="http://schemas.microsoft.com/office/drawing/2014/main" val="376303381"/>
                    </a:ext>
                  </a:extLst>
                </a:gridCol>
              </a:tblGrid>
              <a:tr h="190500">
                <a:tc>
                  <a:txBody>
                    <a:bodyPr/>
                    <a:lstStyle/>
                    <a:p>
                      <a:r>
                        <a:rPr lang="en-US">
                          <a:effectLst/>
                        </a:rPr>
                        <a:t>Teacher</a:t>
                      </a:r>
                    </a:p>
                  </a:txBody>
                  <a:tcPr marL="68580" marR="68580" marT="0" marB="0" anchor="b"/>
                </a:tc>
                <a:tc>
                  <a:txBody>
                    <a:bodyPr/>
                    <a:lstStyle/>
                    <a:p>
                      <a:r>
                        <a:rPr lang="en-US">
                          <a:effectLst/>
                        </a:rPr>
                        <a:t>Student</a:t>
                      </a:r>
                    </a:p>
                  </a:txBody>
                  <a:tcPr marL="68580" marR="68580" marT="0" marB="0" anchor="b"/>
                </a:tc>
                <a:tc>
                  <a:txBody>
                    <a:bodyPr/>
                    <a:lstStyle/>
                    <a:p>
                      <a:r>
                        <a:rPr lang="en-US">
                          <a:effectLst/>
                        </a:rPr>
                        <a:t>Dates of Placement</a:t>
                      </a:r>
                    </a:p>
                  </a:txBody>
                  <a:tcPr marL="68580" marR="68580" marT="0" marB="0" anchor="b"/>
                </a:tc>
                <a:extLst>
                  <a:ext uri="{0D108BD9-81ED-4DB2-BD59-A6C34878D82A}">
                    <a16:rowId xmlns:a16="http://schemas.microsoft.com/office/drawing/2014/main" val="1011361792"/>
                  </a:ext>
                </a:extLst>
              </a:tr>
              <a:tr h="190500">
                <a:tc>
                  <a:txBody>
                    <a:bodyPr/>
                    <a:lstStyle/>
                    <a:p>
                      <a:r>
                        <a:rPr lang="en-US">
                          <a:effectLst/>
                        </a:rPr>
                        <a:t>Laura Nelson</a:t>
                      </a:r>
                    </a:p>
                  </a:txBody>
                  <a:tcPr marL="68580" marR="68580" marT="0" marB="0" anchor="b"/>
                </a:tc>
                <a:tc>
                  <a:txBody>
                    <a:bodyPr/>
                    <a:lstStyle/>
                    <a:p>
                      <a:r>
                        <a:rPr lang="en-US">
                          <a:effectLst/>
                        </a:rPr>
                        <a:t>Neal Iverson</a:t>
                      </a:r>
                    </a:p>
                  </a:txBody>
                  <a:tcPr marL="68580" marR="68580" marT="0" marB="0" anchor="b"/>
                </a:tc>
                <a:tc>
                  <a:txBody>
                    <a:bodyPr/>
                    <a:lstStyle/>
                    <a:p>
                      <a:r>
                        <a:rPr lang="en-US">
                          <a:effectLst/>
                        </a:rPr>
                        <a:t>09/12/22 - 12/08/22</a:t>
                      </a:r>
                    </a:p>
                  </a:txBody>
                  <a:tcPr marL="68580" marR="68580" marT="0" marB="0" anchor="b"/>
                </a:tc>
                <a:extLst>
                  <a:ext uri="{0D108BD9-81ED-4DB2-BD59-A6C34878D82A}">
                    <a16:rowId xmlns:a16="http://schemas.microsoft.com/office/drawing/2014/main" val="3517366456"/>
                  </a:ext>
                </a:extLst>
              </a:tr>
              <a:tr h="190500">
                <a:tc>
                  <a:txBody>
                    <a:bodyPr/>
                    <a:lstStyle/>
                    <a:p>
                      <a:r>
                        <a:rPr lang="en-US">
                          <a:effectLst/>
                        </a:rPr>
                        <a:t>Scott Dyer</a:t>
                      </a:r>
                    </a:p>
                  </a:txBody>
                  <a:tcPr marL="68580" marR="68580" marT="0" marB="0" anchor="b"/>
                </a:tc>
                <a:tc>
                  <a:txBody>
                    <a:bodyPr/>
                    <a:lstStyle/>
                    <a:p>
                      <a:r>
                        <a:rPr lang="en-US">
                          <a:effectLst/>
                        </a:rPr>
                        <a:t>Jonathan Kunert</a:t>
                      </a:r>
                    </a:p>
                  </a:txBody>
                  <a:tcPr marL="68580" marR="68580" marT="0" marB="0" anchor="b"/>
                </a:tc>
                <a:tc>
                  <a:txBody>
                    <a:bodyPr/>
                    <a:lstStyle/>
                    <a:p>
                      <a:r>
                        <a:rPr lang="en-US">
                          <a:effectLst/>
                        </a:rPr>
                        <a:t>9/1/2022 - 06/22/23 (share with David Heaton-Bush)</a:t>
                      </a:r>
                    </a:p>
                  </a:txBody>
                  <a:tcPr marL="68580" marR="68580" marT="0" marB="0" anchor="b"/>
                </a:tc>
                <a:extLst>
                  <a:ext uri="{0D108BD9-81ED-4DB2-BD59-A6C34878D82A}">
                    <a16:rowId xmlns:a16="http://schemas.microsoft.com/office/drawing/2014/main" val="4156501423"/>
                  </a:ext>
                </a:extLst>
              </a:tr>
              <a:tr h="190500">
                <a:tc>
                  <a:txBody>
                    <a:bodyPr/>
                    <a:lstStyle/>
                    <a:p>
                      <a:r>
                        <a:rPr lang="en-US">
                          <a:effectLst/>
                        </a:rPr>
                        <a:t>David Heaton-Bush</a:t>
                      </a:r>
                    </a:p>
                  </a:txBody>
                  <a:tcPr marL="68580" marR="68580" marT="0" marB="0" anchor="b"/>
                </a:tc>
                <a:tc>
                  <a:txBody>
                    <a:bodyPr/>
                    <a:lstStyle/>
                    <a:p>
                      <a:r>
                        <a:rPr lang="en-US">
                          <a:effectLst/>
                        </a:rPr>
                        <a:t>Jonathan Kunert</a:t>
                      </a:r>
                    </a:p>
                  </a:txBody>
                  <a:tcPr marL="68580" marR="68580" marT="0" marB="0" anchor="b"/>
                </a:tc>
                <a:tc>
                  <a:txBody>
                    <a:bodyPr/>
                    <a:lstStyle/>
                    <a:p>
                      <a:r>
                        <a:rPr lang="en-US">
                          <a:effectLst/>
                        </a:rPr>
                        <a:t>9/1/2022 - 06/22/23 (share with Scott Dyer)</a:t>
                      </a:r>
                    </a:p>
                  </a:txBody>
                  <a:tcPr marL="68580" marR="68580" marT="0" marB="0" anchor="b"/>
                </a:tc>
                <a:extLst>
                  <a:ext uri="{0D108BD9-81ED-4DB2-BD59-A6C34878D82A}">
                    <a16:rowId xmlns:a16="http://schemas.microsoft.com/office/drawing/2014/main" val="1827094249"/>
                  </a:ext>
                </a:extLst>
              </a:tr>
              <a:tr h="190500">
                <a:tc>
                  <a:txBody>
                    <a:bodyPr/>
                    <a:lstStyle/>
                    <a:p>
                      <a:r>
                        <a:rPr lang="en-US">
                          <a:effectLst/>
                        </a:rPr>
                        <a:t>Joel Vincent</a:t>
                      </a:r>
                    </a:p>
                  </a:txBody>
                  <a:tcPr marL="68580" marR="68580" marT="0" marB="0" anchor="b"/>
                </a:tc>
                <a:tc>
                  <a:txBody>
                    <a:bodyPr/>
                    <a:lstStyle/>
                    <a:p>
                      <a:r>
                        <a:rPr lang="en-US">
                          <a:effectLst/>
                        </a:rPr>
                        <a:t>David Machado</a:t>
                      </a:r>
                    </a:p>
                  </a:txBody>
                  <a:tcPr marL="68580" marR="68580" marT="0" marB="0" anchor="b"/>
                </a:tc>
                <a:tc>
                  <a:txBody>
                    <a:bodyPr/>
                    <a:lstStyle/>
                    <a:p>
                      <a:r>
                        <a:rPr lang="en-US">
                          <a:effectLst/>
                        </a:rPr>
                        <a:t>08/31/22 - 06/22/23</a:t>
                      </a:r>
                    </a:p>
                  </a:txBody>
                  <a:tcPr marL="68580" marR="68580" marT="0" marB="0" anchor="b"/>
                </a:tc>
                <a:extLst>
                  <a:ext uri="{0D108BD9-81ED-4DB2-BD59-A6C34878D82A}">
                    <a16:rowId xmlns:a16="http://schemas.microsoft.com/office/drawing/2014/main" val="3779043364"/>
                  </a:ext>
                </a:extLst>
              </a:tr>
              <a:tr h="190500">
                <a:tc>
                  <a:txBody>
                    <a:bodyPr/>
                    <a:lstStyle/>
                    <a:p>
                      <a:r>
                        <a:rPr lang="en-US">
                          <a:effectLst/>
                        </a:rPr>
                        <a:t>Leiann Gregg </a:t>
                      </a:r>
                      <a:endParaRPr lang="en-US"/>
                    </a:p>
                  </a:txBody>
                  <a:tcPr marL="68580" marR="68580" marT="0" marB="0" anchor="b"/>
                </a:tc>
                <a:tc>
                  <a:txBody>
                    <a:bodyPr/>
                    <a:lstStyle/>
                    <a:p>
                      <a:r>
                        <a:rPr lang="en-US">
                          <a:effectLst/>
                        </a:rPr>
                        <a:t>Karla Rios</a:t>
                      </a:r>
                    </a:p>
                  </a:txBody>
                  <a:tcPr marL="68580" marR="68580" marT="0" marB="0" anchor="b"/>
                </a:tc>
                <a:tc>
                  <a:txBody>
                    <a:bodyPr/>
                    <a:lstStyle/>
                    <a:p>
                      <a:r>
                        <a:rPr lang="en-US">
                          <a:effectLst/>
                        </a:rPr>
                        <a:t>09/01/22 - 06/10/23</a:t>
                      </a:r>
                    </a:p>
                  </a:txBody>
                  <a:tcPr marL="68580" marR="68580" marT="0" marB="0" anchor="b"/>
                </a:tc>
                <a:extLst>
                  <a:ext uri="{0D108BD9-81ED-4DB2-BD59-A6C34878D82A}">
                    <a16:rowId xmlns:a16="http://schemas.microsoft.com/office/drawing/2014/main" val="3235248686"/>
                  </a:ext>
                </a:extLst>
              </a:tr>
              <a:tr h="190500">
                <a:tc>
                  <a:txBody>
                    <a:bodyPr/>
                    <a:lstStyle/>
                    <a:p>
                      <a:r>
                        <a:rPr lang="en-US">
                          <a:effectLst/>
                        </a:rPr>
                        <a:t>Wendy Organ </a:t>
                      </a:r>
                    </a:p>
                  </a:txBody>
                  <a:tcPr marL="68580" marR="68580" marT="0" marB="0" anchor="b"/>
                </a:tc>
                <a:tc>
                  <a:txBody>
                    <a:bodyPr/>
                    <a:lstStyle/>
                    <a:p>
                      <a:r>
                        <a:rPr lang="en-US">
                          <a:effectLst/>
                        </a:rPr>
                        <a:t>Jennifer </a:t>
                      </a:r>
                      <a:r>
                        <a:rPr lang="en-US" err="1">
                          <a:effectLst/>
                        </a:rPr>
                        <a:t>Trybell</a:t>
                      </a:r>
                    </a:p>
                  </a:txBody>
                  <a:tcPr marL="68580" marR="68580" marT="0" marB="0" anchor="b"/>
                </a:tc>
                <a:tc>
                  <a:txBody>
                    <a:bodyPr/>
                    <a:lstStyle/>
                    <a:p>
                      <a:r>
                        <a:rPr lang="en-US">
                          <a:effectLst/>
                        </a:rPr>
                        <a:t>09/21/22 - 12/09/22</a:t>
                      </a:r>
                    </a:p>
                  </a:txBody>
                  <a:tcPr marL="68580" marR="68580" marT="0" marB="0" anchor="b"/>
                </a:tc>
                <a:extLst>
                  <a:ext uri="{0D108BD9-81ED-4DB2-BD59-A6C34878D82A}">
                    <a16:rowId xmlns:a16="http://schemas.microsoft.com/office/drawing/2014/main" val="2519097103"/>
                  </a:ext>
                </a:extLst>
              </a:tr>
            </a:tbl>
          </a:graphicData>
        </a:graphic>
      </p:graphicFrame>
      <p:pic>
        <p:nvPicPr>
          <p:cNvPr id="3" name="Picture 3" descr="Logo&#10;&#10;Description automatically generated">
            <a:extLst>
              <a:ext uri="{FF2B5EF4-FFF2-40B4-BE49-F238E27FC236}">
                <a16:creationId xmlns:a16="http://schemas.microsoft.com/office/drawing/2014/main" id="{B8BCB2FF-F672-04D4-ABD9-233979FE544B}"/>
              </a:ext>
            </a:extLst>
          </p:cNvPr>
          <p:cNvPicPr>
            <a:picLocks noChangeAspect="1"/>
          </p:cNvPicPr>
          <p:nvPr/>
        </p:nvPicPr>
        <p:blipFill>
          <a:blip r:embed="rId2"/>
          <a:stretch>
            <a:fillRect/>
          </a:stretch>
        </p:blipFill>
        <p:spPr>
          <a:xfrm>
            <a:off x="2345233" y="4324914"/>
            <a:ext cx="3968885" cy="2049617"/>
          </a:xfrm>
          <a:prstGeom prst="rect">
            <a:avLst/>
          </a:prstGeom>
        </p:spPr>
      </p:pic>
    </p:spTree>
    <p:extLst>
      <p:ext uri="{BB962C8B-B14F-4D97-AF65-F5344CB8AC3E}">
        <p14:creationId xmlns:p14="http://schemas.microsoft.com/office/powerpoint/2010/main" val="4017623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4A95B-06D9-36FE-5245-B3670D7A8D78}"/>
              </a:ext>
            </a:extLst>
          </p:cNvPr>
          <p:cNvSpPr>
            <a:spLocks noGrp="1"/>
          </p:cNvSpPr>
          <p:nvPr>
            <p:ph type="title"/>
          </p:nvPr>
        </p:nvSpPr>
        <p:spPr/>
        <p:txBody>
          <a:bodyPr vert="horz" lIns="45720" tIns="45720" rIns="45720" bIns="45720" anchor="ctr">
            <a:normAutofit/>
          </a:bodyPr>
          <a:lstStyle/>
          <a:p>
            <a:r>
              <a:rPr lang="en-US"/>
              <a:t>Alexander Chopyak - </a:t>
            </a:r>
            <a:r>
              <a:rPr lang="en-US">
                <a:solidFill>
                  <a:srgbClr val="20B3E7"/>
                </a:solidFill>
              </a:rPr>
              <a:t>Math</a:t>
            </a:r>
          </a:p>
        </p:txBody>
      </p:sp>
      <p:sp>
        <p:nvSpPr>
          <p:cNvPr id="3" name="Content Placeholder 2">
            <a:extLst>
              <a:ext uri="{FF2B5EF4-FFF2-40B4-BE49-F238E27FC236}">
                <a16:creationId xmlns:a16="http://schemas.microsoft.com/office/drawing/2014/main" id="{28A5C0B6-4AF8-2C1A-98A8-32A242177CC7}"/>
              </a:ext>
            </a:extLst>
          </p:cNvPr>
          <p:cNvSpPr>
            <a:spLocks noGrp="1"/>
          </p:cNvSpPr>
          <p:nvPr>
            <p:ph idx="1"/>
          </p:nvPr>
        </p:nvSpPr>
        <p:spPr>
          <a:xfrm>
            <a:off x="3283688" y="1626781"/>
            <a:ext cx="5571461" cy="5128475"/>
          </a:xfrm>
        </p:spPr>
        <p:txBody>
          <a:bodyPr vert="horz" lIns="91440" tIns="45720" rIns="91440" bIns="45720" anchor="t">
            <a:normAutofit fontScale="62500" lnSpcReduction="20000"/>
          </a:bodyPr>
          <a:lstStyle/>
          <a:p>
            <a:pPr marL="494030" indent="-457200"/>
            <a:r>
              <a:rPr lang="en-US">
                <a:ea typeface="+mn-lt"/>
                <a:cs typeface="+mn-lt"/>
              </a:rPr>
              <a:t>I am coming from 6 years at </a:t>
            </a:r>
            <a:r>
              <a:rPr lang="en-US" err="1">
                <a:ea typeface="+mn-lt"/>
                <a:cs typeface="+mn-lt"/>
              </a:rPr>
              <a:t>Kentlake</a:t>
            </a:r>
            <a:r>
              <a:rPr lang="en-US">
                <a:ea typeface="+mn-lt"/>
                <a:cs typeface="+mn-lt"/>
              </a:rPr>
              <a:t> High School in the Kent School District. </a:t>
            </a:r>
          </a:p>
          <a:p>
            <a:pPr marL="494030" indent="-457200"/>
            <a:endParaRPr lang="en-US">
              <a:ea typeface="+mn-lt"/>
              <a:cs typeface="+mn-lt"/>
            </a:endParaRPr>
          </a:p>
          <a:p>
            <a:pPr marL="494030" indent="-457200"/>
            <a:r>
              <a:rPr lang="en-US">
                <a:ea typeface="+mn-lt"/>
                <a:cs typeface="+mn-lt"/>
              </a:rPr>
              <a:t>I am very excited about the community that I have seen so far. I am excited for the students that I will be working with and building the new relationship with these students. </a:t>
            </a:r>
            <a:endParaRPr lang="en-US">
              <a:cs typeface="Arial"/>
            </a:endParaRPr>
          </a:p>
          <a:p>
            <a:pPr marL="494030" indent="-457200"/>
            <a:endParaRPr lang="en-US">
              <a:ea typeface="+mn-lt"/>
              <a:cs typeface="+mn-lt"/>
            </a:endParaRPr>
          </a:p>
          <a:p>
            <a:pPr marL="420370" indent="-383540"/>
            <a:r>
              <a:rPr lang="en-US">
                <a:ea typeface="+mn-lt"/>
                <a:cs typeface="+mn-lt"/>
              </a:rPr>
              <a:t>My why in teaching is because there are many students that need the support or the mentorship or the role models. As a teacher we are here to help these students to not just be learners for now but learners for life. We are part of their journey and need to help guide students into the next stage of their life whether it is a 2 year school, a tech school, a college, or just working.</a:t>
            </a:r>
            <a:endParaRPr lang="en-US"/>
          </a:p>
        </p:txBody>
      </p:sp>
      <p:pic>
        <p:nvPicPr>
          <p:cNvPr id="4" name="Picture 4">
            <a:extLst>
              <a:ext uri="{FF2B5EF4-FFF2-40B4-BE49-F238E27FC236}">
                <a16:creationId xmlns:a16="http://schemas.microsoft.com/office/drawing/2014/main" id="{72447F83-1BB0-ACDA-AA33-890DA69CDBFC}"/>
              </a:ext>
            </a:extLst>
          </p:cNvPr>
          <p:cNvPicPr>
            <a:picLocks noChangeAspect="1"/>
          </p:cNvPicPr>
          <p:nvPr/>
        </p:nvPicPr>
        <p:blipFill>
          <a:blip r:embed="rId2"/>
          <a:stretch>
            <a:fillRect/>
          </a:stretch>
        </p:blipFill>
        <p:spPr>
          <a:xfrm>
            <a:off x="294167" y="1220206"/>
            <a:ext cx="1936897" cy="2583470"/>
          </a:xfrm>
          <a:prstGeom prst="rect">
            <a:avLst/>
          </a:prstGeom>
        </p:spPr>
      </p:pic>
      <p:pic>
        <p:nvPicPr>
          <p:cNvPr id="5" name="Picture 5">
            <a:extLst>
              <a:ext uri="{FF2B5EF4-FFF2-40B4-BE49-F238E27FC236}">
                <a16:creationId xmlns:a16="http://schemas.microsoft.com/office/drawing/2014/main" id="{D5DEB7C1-FC1F-8DF7-6F89-EAD567F90ACA}"/>
              </a:ext>
            </a:extLst>
          </p:cNvPr>
          <p:cNvPicPr>
            <a:picLocks noChangeAspect="1"/>
          </p:cNvPicPr>
          <p:nvPr/>
        </p:nvPicPr>
        <p:blipFill>
          <a:blip r:embed="rId3"/>
          <a:stretch>
            <a:fillRect/>
          </a:stretch>
        </p:blipFill>
        <p:spPr>
          <a:xfrm>
            <a:off x="1098128" y="3840061"/>
            <a:ext cx="1998922" cy="2663215"/>
          </a:xfrm>
          <a:prstGeom prst="rect">
            <a:avLst/>
          </a:prstGeom>
        </p:spPr>
      </p:pic>
    </p:spTree>
    <p:extLst>
      <p:ext uri="{BB962C8B-B14F-4D97-AF65-F5344CB8AC3E}">
        <p14:creationId xmlns:p14="http://schemas.microsoft.com/office/powerpoint/2010/main" val="569273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0A3AE-F01D-CCF4-A3DF-15DAB17F59A2}"/>
              </a:ext>
            </a:extLst>
          </p:cNvPr>
          <p:cNvSpPr>
            <a:spLocks noGrp="1"/>
          </p:cNvSpPr>
          <p:nvPr>
            <p:ph type="title"/>
          </p:nvPr>
        </p:nvSpPr>
        <p:spPr/>
        <p:txBody>
          <a:bodyPr vert="horz" lIns="45720" tIns="45720" rIns="45720" bIns="45720" anchor="ctr">
            <a:normAutofit/>
          </a:bodyPr>
          <a:lstStyle/>
          <a:p>
            <a:r>
              <a:rPr lang="en-US"/>
              <a:t>Brian Lim - </a:t>
            </a:r>
            <a:r>
              <a:rPr lang="en-US">
                <a:solidFill>
                  <a:srgbClr val="20B3E7"/>
                </a:solidFill>
              </a:rPr>
              <a:t>Math</a:t>
            </a:r>
          </a:p>
        </p:txBody>
      </p:sp>
      <p:sp>
        <p:nvSpPr>
          <p:cNvPr id="3" name="Content Placeholder 2">
            <a:extLst>
              <a:ext uri="{FF2B5EF4-FFF2-40B4-BE49-F238E27FC236}">
                <a16:creationId xmlns:a16="http://schemas.microsoft.com/office/drawing/2014/main" id="{F66ADF63-A8BB-1252-A2A6-BBC631631CA1}"/>
              </a:ext>
            </a:extLst>
          </p:cNvPr>
          <p:cNvSpPr>
            <a:spLocks noGrp="1"/>
          </p:cNvSpPr>
          <p:nvPr>
            <p:ph idx="1"/>
          </p:nvPr>
        </p:nvSpPr>
        <p:spPr>
          <a:xfrm>
            <a:off x="3708990" y="1414131"/>
            <a:ext cx="5181600" cy="5279101"/>
          </a:xfrm>
        </p:spPr>
        <p:txBody>
          <a:bodyPr vert="horz" lIns="91440" tIns="45720" rIns="91440" bIns="45720" anchor="t">
            <a:normAutofit fontScale="62500" lnSpcReduction="20000"/>
          </a:bodyPr>
          <a:lstStyle/>
          <a:p>
            <a:pPr marL="420370" indent="-383540"/>
            <a:r>
              <a:rPr lang="en-US">
                <a:ea typeface="+mn-lt"/>
                <a:cs typeface="+mn-lt"/>
              </a:rPr>
              <a:t>I started teaching 3 years ago right when COVID hit and was at Insight School of Washington in Quillayute School District (Tacoma) </a:t>
            </a:r>
          </a:p>
          <a:p>
            <a:pPr marL="36830" indent="0">
              <a:buNone/>
            </a:pPr>
            <a:endParaRPr lang="en-US">
              <a:cs typeface="Arial"/>
            </a:endParaRPr>
          </a:p>
          <a:p>
            <a:pPr marL="420370" indent="-383540"/>
            <a:r>
              <a:rPr lang="en-US">
                <a:ea typeface="+mn-lt"/>
                <a:cs typeface="+mn-lt"/>
              </a:rPr>
              <a:t>I remember during my interview I read the newsletter and other than it looks amazing, I got to see a lot of student involvement and was really impressed by it. I am also extremely excited about the math curriculum since I was so used to creating my own materials for math, so this will be very new for me! </a:t>
            </a:r>
          </a:p>
          <a:p>
            <a:pPr marL="36830" indent="0">
              <a:buNone/>
            </a:pPr>
            <a:endParaRPr lang="en-US">
              <a:cs typeface="Arial"/>
            </a:endParaRPr>
          </a:p>
          <a:p>
            <a:pPr marL="420370" indent="-383540"/>
            <a:r>
              <a:rPr lang="en-US">
                <a:ea typeface="+mn-lt"/>
                <a:cs typeface="+mn-lt"/>
              </a:rPr>
              <a:t>A huge part of the reason why I enjoy what I do is fostering those student relationships and want to help students understand that math is not as scary as some might think and is more applicable than they think it is used for.  </a:t>
            </a:r>
            <a:endParaRPr lang="en-US"/>
          </a:p>
          <a:p>
            <a:pPr marL="420370" indent="-383540"/>
            <a:endParaRPr lang="en-US">
              <a:cs typeface="Arial"/>
            </a:endParaRPr>
          </a:p>
        </p:txBody>
      </p:sp>
      <p:pic>
        <p:nvPicPr>
          <p:cNvPr id="4" name="Picture 4" descr="A picture containing person, indoor, meal&#10;&#10;Description automatically generated">
            <a:extLst>
              <a:ext uri="{FF2B5EF4-FFF2-40B4-BE49-F238E27FC236}">
                <a16:creationId xmlns:a16="http://schemas.microsoft.com/office/drawing/2014/main" id="{7B276008-C21E-AB4E-B7D3-5B37C5AD8B49}"/>
              </a:ext>
            </a:extLst>
          </p:cNvPr>
          <p:cNvPicPr>
            <a:picLocks noChangeAspect="1"/>
          </p:cNvPicPr>
          <p:nvPr/>
        </p:nvPicPr>
        <p:blipFill>
          <a:blip r:embed="rId2"/>
          <a:stretch>
            <a:fillRect/>
          </a:stretch>
        </p:blipFill>
        <p:spPr>
          <a:xfrm>
            <a:off x="397898" y="1860814"/>
            <a:ext cx="3097099" cy="38919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94502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C7936-C8F6-FB4E-6F9F-0F1218DF0695}"/>
              </a:ext>
            </a:extLst>
          </p:cNvPr>
          <p:cNvSpPr>
            <a:spLocks noGrp="1"/>
          </p:cNvSpPr>
          <p:nvPr>
            <p:ph type="title"/>
          </p:nvPr>
        </p:nvSpPr>
        <p:spPr/>
        <p:txBody>
          <a:bodyPr vert="horz" lIns="45720" tIns="45720" rIns="45720" bIns="45720" anchor="ctr">
            <a:normAutofit/>
          </a:bodyPr>
          <a:lstStyle/>
          <a:p>
            <a:r>
              <a:rPr lang="en-US"/>
              <a:t>Garret Pope - </a:t>
            </a:r>
            <a:r>
              <a:rPr lang="en-US">
                <a:solidFill>
                  <a:srgbClr val="20B3E7"/>
                </a:solidFill>
              </a:rPr>
              <a:t>Math</a:t>
            </a:r>
            <a:endParaRPr lang="en-US"/>
          </a:p>
        </p:txBody>
      </p:sp>
      <p:sp>
        <p:nvSpPr>
          <p:cNvPr id="3" name="Content Placeholder 2">
            <a:extLst>
              <a:ext uri="{FF2B5EF4-FFF2-40B4-BE49-F238E27FC236}">
                <a16:creationId xmlns:a16="http://schemas.microsoft.com/office/drawing/2014/main" id="{A268959B-B172-A2D4-5F26-41F033F51202}"/>
              </a:ext>
            </a:extLst>
          </p:cNvPr>
          <p:cNvSpPr>
            <a:spLocks noGrp="1"/>
          </p:cNvSpPr>
          <p:nvPr>
            <p:ph idx="1"/>
          </p:nvPr>
        </p:nvSpPr>
        <p:spPr>
          <a:xfrm>
            <a:off x="3418935" y="1600200"/>
            <a:ext cx="5526657" cy="4525963"/>
          </a:xfrm>
        </p:spPr>
        <p:txBody>
          <a:bodyPr vert="horz" lIns="91440" tIns="45720" rIns="91440" bIns="45720" anchor="t">
            <a:normAutofit fontScale="70000" lnSpcReduction="20000"/>
          </a:bodyPr>
          <a:lstStyle/>
          <a:p>
            <a:pPr marL="420370" indent="-383540"/>
            <a:r>
              <a:rPr lang="en-US">
                <a:ea typeface="+mn-lt"/>
                <a:cs typeface="+mn-lt"/>
              </a:rPr>
              <a:t>I am coming to JHS from Lake Stevens HS. I am originally from Machias, WA. </a:t>
            </a:r>
            <a:endParaRPr lang="en-US">
              <a:cs typeface="Arial"/>
            </a:endParaRPr>
          </a:p>
          <a:p>
            <a:pPr marL="420370" indent="-383540"/>
            <a:endParaRPr lang="en-US">
              <a:ea typeface="+mn-lt"/>
              <a:cs typeface="+mn-lt"/>
            </a:endParaRPr>
          </a:p>
          <a:p>
            <a:pPr marL="420370" indent="-383540"/>
            <a:r>
              <a:rPr lang="en-US">
                <a:ea typeface="+mn-lt"/>
                <a:cs typeface="+mn-lt"/>
              </a:rPr>
              <a:t>I am excited to work at Jackson because everyone I've met so far seems absolutely awesome. In my short time here, I have met many folks who clearly love kids, love their jobs, and love their community. </a:t>
            </a:r>
            <a:endParaRPr lang="en-US"/>
          </a:p>
          <a:p>
            <a:pPr marL="36830" indent="0">
              <a:buNone/>
            </a:pPr>
            <a:endParaRPr lang="en-US">
              <a:ea typeface="+mn-lt"/>
              <a:cs typeface="+mn-lt"/>
            </a:endParaRPr>
          </a:p>
          <a:p>
            <a:pPr marL="420370" indent="-383540"/>
            <a:r>
              <a:rPr lang="en-US">
                <a:ea typeface="+mn-lt"/>
                <a:cs typeface="+mn-lt"/>
              </a:rPr>
              <a:t>My WHY is simply that I know that I'm supposed to be a teacher. From a pretty young age I felt called to teach and I don't think there's anything else that I would want to do. </a:t>
            </a:r>
            <a:endParaRPr lang="en-US"/>
          </a:p>
          <a:p>
            <a:pPr marL="420370" indent="-383540"/>
            <a:endParaRPr lang="en-US">
              <a:cs typeface="Arial"/>
            </a:endParaRPr>
          </a:p>
        </p:txBody>
      </p:sp>
      <p:pic>
        <p:nvPicPr>
          <p:cNvPr id="4" name="Picture 4">
            <a:extLst>
              <a:ext uri="{FF2B5EF4-FFF2-40B4-BE49-F238E27FC236}">
                <a16:creationId xmlns:a16="http://schemas.microsoft.com/office/drawing/2014/main" id="{D5D321A1-AD2F-ADCF-93C6-A52351FF886A}"/>
              </a:ext>
            </a:extLst>
          </p:cNvPr>
          <p:cNvPicPr>
            <a:picLocks noChangeAspect="1"/>
          </p:cNvPicPr>
          <p:nvPr/>
        </p:nvPicPr>
        <p:blipFill>
          <a:blip r:embed="rId2"/>
          <a:stretch>
            <a:fillRect/>
          </a:stretch>
        </p:blipFill>
        <p:spPr>
          <a:xfrm>
            <a:off x="391633" y="1254642"/>
            <a:ext cx="2565991" cy="3418368"/>
          </a:xfrm>
          <a:prstGeom prst="rect">
            <a:avLst/>
          </a:prstGeom>
        </p:spPr>
      </p:pic>
      <p:pic>
        <p:nvPicPr>
          <p:cNvPr id="5" name="Picture 5">
            <a:extLst>
              <a:ext uri="{FF2B5EF4-FFF2-40B4-BE49-F238E27FC236}">
                <a16:creationId xmlns:a16="http://schemas.microsoft.com/office/drawing/2014/main" id="{6A4E0907-F3A7-6667-0AD8-700D21E46D28}"/>
              </a:ext>
            </a:extLst>
          </p:cNvPr>
          <p:cNvPicPr>
            <a:picLocks noChangeAspect="1"/>
          </p:cNvPicPr>
          <p:nvPr/>
        </p:nvPicPr>
        <p:blipFill>
          <a:blip r:embed="rId3"/>
          <a:stretch>
            <a:fillRect/>
          </a:stretch>
        </p:blipFill>
        <p:spPr>
          <a:xfrm>
            <a:off x="391634" y="4766266"/>
            <a:ext cx="3026734" cy="1711398"/>
          </a:xfrm>
          <a:prstGeom prst="rect">
            <a:avLst/>
          </a:prstGeom>
        </p:spPr>
      </p:pic>
    </p:spTree>
    <p:extLst>
      <p:ext uri="{BB962C8B-B14F-4D97-AF65-F5344CB8AC3E}">
        <p14:creationId xmlns:p14="http://schemas.microsoft.com/office/powerpoint/2010/main" val="1429917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6C9C2-62C1-8E77-C7C1-7D15334696B6}"/>
              </a:ext>
            </a:extLst>
          </p:cNvPr>
          <p:cNvSpPr>
            <a:spLocks noGrp="1"/>
          </p:cNvSpPr>
          <p:nvPr>
            <p:ph type="title"/>
          </p:nvPr>
        </p:nvSpPr>
        <p:spPr>
          <a:xfrm>
            <a:off x="457200" y="274638"/>
            <a:ext cx="8433390" cy="1143000"/>
          </a:xfrm>
        </p:spPr>
        <p:txBody>
          <a:bodyPr vert="horz" lIns="45720" tIns="45720" rIns="45720" bIns="45720" anchor="ctr">
            <a:normAutofit/>
          </a:bodyPr>
          <a:lstStyle/>
          <a:p>
            <a:r>
              <a:rPr lang="en-US"/>
              <a:t>Alina </a:t>
            </a:r>
            <a:r>
              <a:rPr lang="en-US" err="1"/>
              <a:t>Bryenton</a:t>
            </a:r>
            <a:r>
              <a:rPr lang="en-US"/>
              <a:t> – </a:t>
            </a:r>
            <a:r>
              <a:rPr lang="en-US" sz="2800">
                <a:solidFill>
                  <a:srgbClr val="20B3E7"/>
                </a:solidFill>
              </a:rPr>
              <a:t>World Languages (German)</a:t>
            </a:r>
          </a:p>
        </p:txBody>
      </p:sp>
      <p:sp>
        <p:nvSpPr>
          <p:cNvPr id="3" name="Content Placeholder 2">
            <a:extLst>
              <a:ext uri="{FF2B5EF4-FFF2-40B4-BE49-F238E27FC236}">
                <a16:creationId xmlns:a16="http://schemas.microsoft.com/office/drawing/2014/main" id="{C336A757-D15E-7361-6199-8D3E4C2FD14C}"/>
              </a:ext>
            </a:extLst>
          </p:cNvPr>
          <p:cNvSpPr>
            <a:spLocks noGrp="1"/>
          </p:cNvSpPr>
          <p:nvPr>
            <p:ph idx="1"/>
          </p:nvPr>
        </p:nvSpPr>
        <p:spPr>
          <a:xfrm>
            <a:off x="3833037" y="1600200"/>
            <a:ext cx="5137297" cy="4525963"/>
          </a:xfrm>
        </p:spPr>
        <p:txBody>
          <a:bodyPr vert="horz" lIns="91440" tIns="45720" rIns="91440" bIns="45720" anchor="t">
            <a:normAutofit fontScale="92500" lnSpcReduction="10000"/>
          </a:bodyPr>
          <a:lstStyle/>
          <a:p>
            <a:pPr marL="420370" indent="-383540"/>
            <a:r>
              <a:rPr lang="en-US">
                <a:ea typeface="+mn-lt"/>
                <a:cs typeface="+mn-lt"/>
              </a:rPr>
              <a:t>I’m coming from EHS, where I taught ML students for 2 years. </a:t>
            </a:r>
            <a:endParaRPr lang="en-US">
              <a:cs typeface="Arial"/>
            </a:endParaRPr>
          </a:p>
          <a:p>
            <a:pPr marL="420370" indent="-383540"/>
            <a:endParaRPr lang="en-US">
              <a:ea typeface="+mn-lt"/>
              <a:cs typeface="+mn-lt"/>
            </a:endParaRPr>
          </a:p>
          <a:p>
            <a:pPr marL="420370" indent="-383540"/>
            <a:r>
              <a:rPr lang="en-US">
                <a:ea typeface="+mn-lt"/>
                <a:cs typeface="+mn-lt"/>
              </a:rPr>
              <a:t>I look forward to sharing my native language, German. </a:t>
            </a:r>
            <a:endParaRPr lang="en-US"/>
          </a:p>
          <a:p>
            <a:pPr marL="36830" indent="0">
              <a:buNone/>
            </a:pPr>
            <a:endParaRPr lang="en-US">
              <a:ea typeface="+mn-lt"/>
              <a:cs typeface="+mn-lt"/>
            </a:endParaRPr>
          </a:p>
          <a:p>
            <a:pPr marL="420370" indent="-383540"/>
            <a:r>
              <a:rPr lang="en-US">
                <a:ea typeface="+mn-lt"/>
                <a:cs typeface="+mn-lt"/>
              </a:rPr>
              <a:t>Education opens doors and offers opportunities for growth! </a:t>
            </a:r>
            <a:endParaRPr lang="en-US"/>
          </a:p>
          <a:p>
            <a:pPr marL="420370" indent="-383540"/>
            <a:endParaRPr lang="en-US">
              <a:cs typeface="Arial"/>
            </a:endParaRPr>
          </a:p>
        </p:txBody>
      </p:sp>
      <p:pic>
        <p:nvPicPr>
          <p:cNvPr id="4" name="Picture 4">
            <a:extLst>
              <a:ext uri="{FF2B5EF4-FFF2-40B4-BE49-F238E27FC236}">
                <a16:creationId xmlns:a16="http://schemas.microsoft.com/office/drawing/2014/main" id="{7EC09470-EBEE-F5AC-6773-EFA03B9188FE}"/>
              </a:ext>
            </a:extLst>
          </p:cNvPr>
          <p:cNvPicPr>
            <a:picLocks noChangeAspect="1"/>
          </p:cNvPicPr>
          <p:nvPr/>
        </p:nvPicPr>
        <p:blipFill>
          <a:blip r:embed="rId2"/>
          <a:stretch>
            <a:fillRect/>
          </a:stretch>
        </p:blipFill>
        <p:spPr>
          <a:xfrm>
            <a:off x="151066" y="2421348"/>
            <a:ext cx="3692105" cy="2761890"/>
          </a:xfrm>
          <a:prstGeom prst="rect">
            <a:avLst/>
          </a:prstGeom>
        </p:spPr>
      </p:pic>
    </p:spTree>
    <p:extLst>
      <p:ext uri="{BB962C8B-B14F-4D97-AF65-F5344CB8AC3E}">
        <p14:creationId xmlns:p14="http://schemas.microsoft.com/office/powerpoint/2010/main" val="3344702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576D6-5EA4-181B-DCA8-CF364B48F796}"/>
              </a:ext>
            </a:extLst>
          </p:cNvPr>
          <p:cNvSpPr>
            <a:spLocks noGrp="1"/>
          </p:cNvSpPr>
          <p:nvPr>
            <p:ph type="title"/>
          </p:nvPr>
        </p:nvSpPr>
        <p:spPr>
          <a:xfrm>
            <a:off x="182526" y="79708"/>
            <a:ext cx="8699204" cy="1143000"/>
          </a:xfrm>
        </p:spPr>
        <p:txBody>
          <a:bodyPr vert="horz" lIns="45720" tIns="45720" rIns="45720" bIns="45720" anchor="ctr">
            <a:normAutofit fontScale="90000"/>
          </a:bodyPr>
          <a:lstStyle/>
          <a:p>
            <a:r>
              <a:rPr lang="en-US"/>
              <a:t>Claudia Childers – </a:t>
            </a:r>
            <a:r>
              <a:rPr lang="en-US" sz="3600">
                <a:solidFill>
                  <a:srgbClr val="20B3E7"/>
                </a:solidFill>
              </a:rPr>
              <a:t>ML Success Coordinator</a:t>
            </a:r>
          </a:p>
        </p:txBody>
      </p:sp>
      <p:sp>
        <p:nvSpPr>
          <p:cNvPr id="3" name="Content Placeholder 2">
            <a:extLst>
              <a:ext uri="{FF2B5EF4-FFF2-40B4-BE49-F238E27FC236}">
                <a16:creationId xmlns:a16="http://schemas.microsoft.com/office/drawing/2014/main" id="{1ED8C16E-8A08-C6C6-2164-995044982589}"/>
              </a:ext>
            </a:extLst>
          </p:cNvPr>
          <p:cNvSpPr>
            <a:spLocks noGrp="1"/>
          </p:cNvSpPr>
          <p:nvPr>
            <p:ph idx="1"/>
          </p:nvPr>
        </p:nvSpPr>
        <p:spPr>
          <a:xfrm>
            <a:off x="2867247" y="1290084"/>
            <a:ext cx="6120810" cy="5491753"/>
          </a:xfrm>
        </p:spPr>
        <p:txBody>
          <a:bodyPr vert="horz" lIns="91440" tIns="45720" rIns="91440" bIns="45720" anchor="t">
            <a:normAutofit fontScale="55000" lnSpcReduction="20000"/>
          </a:bodyPr>
          <a:lstStyle/>
          <a:p>
            <a:pPr marL="420370" indent="-383540"/>
            <a:r>
              <a:rPr lang="en-US">
                <a:ea typeface="+mn-lt"/>
                <a:cs typeface="+mn-lt"/>
              </a:rPr>
              <a:t>Before Jackson I was the MLL  para at Silverlake Elementary  </a:t>
            </a:r>
            <a:endParaRPr lang="en-US">
              <a:cs typeface="Arial"/>
            </a:endParaRPr>
          </a:p>
          <a:p>
            <a:pPr marL="36830" indent="0">
              <a:buNone/>
            </a:pPr>
            <a:endParaRPr lang="en-US">
              <a:ea typeface="+mn-lt"/>
              <a:cs typeface="+mn-lt"/>
            </a:endParaRPr>
          </a:p>
          <a:p>
            <a:pPr marL="420370" indent="-383540"/>
            <a:r>
              <a:rPr lang="en-US">
                <a:ea typeface="+mn-lt"/>
                <a:cs typeface="+mn-lt"/>
              </a:rPr>
              <a:t>I am excited about joining JHS because I get to see some of the students that were in my pre teach groups in elementary.  I get to witness how much they have grown, and I  get to help kids that feel overwhelmed or lost find a path or at the very least know that they are not traveling alone in their high school journey. Plus it is just a really fun place to be. </a:t>
            </a:r>
          </a:p>
          <a:p>
            <a:pPr marL="36830" indent="0">
              <a:buNone/>
            </a:pPr>
            <a:endParaRPr lang="en-US">
              <a:ea typeface="+mn-lt"/>
              <a:cs typeface="+mn-lt"/>
            </a:endParaRPr>
          </a:p>
          <a:p>
            <a:pPr marL="420370" indent="-383540"/>
            <a:r>
              <a:rPr lang="en-US">
                <a:ea typeface="+mn-lt"/>
                <a:cs typeface="+mn-lt"/>
              </a:rPr>
              <a:t>My WHY is helping both the kids and the parents is my WHY.  It makes my heart feel full to know that I have helped the overwhelmed parents navigate high school, a place that looks overwhelming to them. I help alleviate some of the stress that they may be feeling for both the kids and the parents.    I get to connect with kids, I take one thing of the many things that they have to juggle and the sense of relief on their faces is priceless.  Seeing that sense of relief in the kids and their families faces makes me happy.  I get to help kids get acclimated to a new culture.  I get exposed to so many different cultures and different ways of doing things.  Just knowing that I played a small part in helping their  day  better  – it’s a great feeling. </a:t>
            </a:r>
            <a:endParaRPr lang="en-US">
              <a:cs typeface="Arial"/>
            </a:endParaRPr>
          </a:p>
          <a:p>
            <a:pPr marL="420370" indent="-383540"/>
            <a:endParaRPr lang="en-US">
              <a:cs typeface="Arial"/>
            </a:endParaRPr>
          </a:p>
        </p:txBody>
      </p:sp>
      <p:pic>
        <p:nvPicPr>
          <p:cNvPr id="4" name="Picture 4" descr="A picture containing person, outdoor&#10;&#10;Description automatically generated">
            <a:extLst>
              <a:ext uri="{FF2B5EF4-FFF2-40B4-BE49-F238E27FC236}">
                <a16:creationId xmlns:a16="http://schemas.microsoft.com/office/drawing/2014/main" id="{50755D11-D9A1-76D4-5C6A-86B3FD00DAB0}"/>
              </a:ext>
            </a:extLst>
          </p:cNvPr>
          <p:cNvPicPr>
            <a:picLocks noChangeAspect="1"/>
          </p:cNvPicPr>
          <p:nvPr/>
        </p:nvPicPr>
        <p:blipFill>
          <a:blip r:embed="rId2"/>
          <a:stretch>
            <a:fillRect/>
          </a:stretch>
        </p:blipFill>
        <p:spPr>
          <a:xfrm>
            <a:off x="356868" y="2098846"/>
            <a:ext cx="2477387" cy="32073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12019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72118-3A60-690D-4544-6E228A295DA7}"/>
              </a:ext>
            </a:extLst>
          </p:cNvPr>
          <p:cNvSpPr>
            <a:spLocks noGrp="1"/>
          </p:cNvSpPr>
          <p:nvPr>
            <p:ph type="title"/>
          </p:nvPr>
        </p:nvSpPr>
        <p:spPr/>
        <p:txBody>
          <a:bodyPr vert="horz" lIns="45720" tIns="45720" rIns="45720" bIns="45720" anchor="ctr">
            <a:normAutofit/>
          </a:bodyPr>
          <a:lstStyle/>
          <a:p>
            <a:r>
              <a:rPr lang="en-US"/>
              <a:t>Andrea Hormuth - </a:t>
            </a:r>
            <a:r>
              <a:rPr lang="en-US">
                <a:solidFill>
                  <a:srgbClr val="20B3E7"/>
                </a:solidFill>
              </a:rPr>
              <a:t>Counseling</a:t>
            </a:r>
          </a:p>
        </p:txBody>
      </p:sp>
      <p:sp>
        <p:nvSpPr>
          <p:cNvPr id="3" name="Content Placeholder 2">
            <a:extLst>
              <a:ext uri="{FF2B5EF4-FFF2-40B4-BE49-F238E27FC236}">
                <a16:creationId xmlns:a16="http://schemas.microsoft.com/office/drawing/2014/main" id="{5543EBEE-5719-26B4-B9EF-3F45F83FE548}"/>
              </a:ext>
            </a:extLst>
          </p:cNvPr>
          <p:cNvSpPr>
            <a:spLocks noGrp="1"/>
          </p:cNvSpPr>
          <p:nvPr>
            <p:ph idx="1"/>
          </p:nvPr>
        </p:nvSpPr>
        <p:spPr>
          <a:xfrm>
            <a:off x="4134293" y="1600200"/>
            <a:ext cx="4827181" cy="4986707"/>
          </a:xfrm>
        </p:spPr>
        <p:txBody>
          <a:bodyPr vert="horz" lIns="91440" tIns="45720" rIns="91440" bIns="45720" anchor="t">
            <a:normAutofit fontScale="77500" lnSpcReduction="20000"/>
          </a:bodyPr>
          <a:lstStyle/>
          <a:p>
            <a:pPr marL="420370" indent="-383540"/>
            <a:r>
              <a:rPr lang="en-US">
                <a:ea typeface="+mn-lt"/>
                <a:cs typeface="+mn-lt"/>
              </a:rPr>
              <a:t>I come from  Seminole County in Central Florida </a:t>
            </a:r>
            <a:endParaRPr lang="en-US">
              <a:cs typeface="Arial"/>
            </a:endParaRPr>
          </a:p>
          <a:p>
            <a:pPr marL="36830" indent="0">
              <a:buNone/>
            </a:pPr>
            <a:endParaRPr lang="en-US">
              <a:ea typeface="+mn-lt"/>
              <a:cs typeface="+mn-lt"/>
            </a:endParaRPr>
          </a:p>
          <a:p>
            <a:pPr marL="420370" indent="-383540"/>
            <a:r>
              <a:rPr lang="en-US">
                <a:ea typeface="+mn-lt"/>
                <a:cs typeface="+mn-lt"/>
              </a:rPr>
              <a:t>I am excited to join the JHS family as they continue to support students to become the greatest version of themselves. </a:t>
            </a:r>
            <a:endParaRPr lang="en-US">
              <a:cs typeface="Arial"/>
            </a:endParaRPr>
          </a:p>
          <a:p>
            <a:pPr marL="36830" indent="0">
              <a:buNone/>
            </a:pPr>
            <a:endParaRPr lang="en-US">
              <a:ea typeface="+mn-lt"/>
              <a:cs typeface="+mn-lt"/>
            </a:endParaRPr>
          </a:p>
          <a:p>
            <a:pPr marL="420370" indent="-383540"/>
            <a:r>
              <a:rPr lang="en-US">
                <a:ea typeface="+mn-lt"/>
                <a:cs typeface="+mn-lt"/>
              </a:rPr>
              <a:t>My WHY is Serving Families-especially those who don't always have the best relationships with education.  Doing the right thing for people. </a:t>
            </a:r>
            <a:endParaRPr lang="en-US">
              <a:cs typeface="Arial"/>
            </a:endParaRPr>
          </a:p>
          <a:p>
            <a:pPr marL="420370" indent="-383540"/>
            <a:endParaRPr lang="en-US"/>
          </a:p>
        </p:txBody>
      </p:sp>
      <p:pic>
        <p:nvPicPr>
          <p:cNvPr id="5" name="Picture 5" descr="A person standing in front of a waterfall&#10;&#10;Description automatically generated">
            <a:extLst>
              <a:ext uri="{FF2B5EF4-FFF2-40B4-BE49-F238E27FC236}">
                <a16:creationId xmlns:a16="http://schemas.microsoft.com/office/drawing/2014/main" id="{03E8DD0B-5C76-455C-5588-8DA69B8E1C5A}"/>
              </a:ext>
            </a:extLst>
          </p:cNvPr>
          <p:cNvPicPr>
            <a:picLocks noChangeAspect="1"/>
          </p:cNvPicPr>
          <p:nvPr/>
        </p:nvPicPr>
        <p:blipFill>
          <a:blip r:embed="rId2"/>
          <a:stretch>
            <a:fillRect/>
          </a:stretch>
        </p:blipFill>
        <p:spPr>
          <a:xfrm>
            <a:off x="329609" y="2314677"/>
            <a:ext cx="3558362" cy="26628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8126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D4BEE-6EDE-9B59-D564-E5B0442B442F}"/>
              </a:ext>
            </a:extLst>
          </p:cNvPr>
          <p:cNvSpPr>
            <a:spLocks noGrp="1"/>
          </p:cNvSpPr>
          <p:nvPr>
            <p:ph type="title"/>
          </p:nvPr>
        </p:nvSpPr>
        <p:spPr>
          <a:xfrm>
            <a:off x="208514" y="274638"/>
            <a:ext cx="8672771" cy="1143000"/>
          </a:xfrm>
        </p:spPr>
        <p:txBody>
          <a:bodyPr vert="horz" lIns="45720" tIns="45720" rIns="45720" bIns="45720" anchor="ctr">
            <a:normAutofit fontScale="90000"/>
          </a:bodyPr>
          <a:lstStyle/>
          <a:p>
            <a:r>
              <a:rPr lang="en-US"/>
              <a:t>Jessica Montalvo-Lopez – </a:t>
            </a:r>
            <a:r>
              <a:rPr lang="en-US" sz="3200">
                <a:solidFill>
                  <a:srgbClr val="20B3E7"/>
                </a:solidFill>
              </a:rPr>
              <a:t>World Languages (Spanish)</a:t>
            </a:r>
          </a:p>
        </p:txBody>
      </p:sp>
      <p:sp>
        <p:nvSpPr>
          <p:cNvPr id="3" name="Content Placeholder 2">
            <a:extLst>
              <a:ext uri="{FF2B5EF4-FFF2-40B4-BE49-F238E27FC236}">
                <a16:creationId xmlns:a16="http://schemas.microsoft.com/office/drawing/2014/main" id="{D36DA703-3211-42EF-D3D7-F1C7F2DE1493}"/>
              </a:ext>
            </a:extLst>
          </p:cNvPr>
          <p:cNvSpPr>
            <a:spLocks noGrp="1"/>
          </p:cNvSpPr>
          <p:nvPr>
            <p:ph idx="1"/>
          </p:nvPr>
        </p:nvSpPr>
        <p:spPr>
          <a:xfrm>
            <a:off x="2934497" y="1485422"/>
            <a:ext cx="6032872" cy="5099854"/>
          </a:xfrm>
        </p:spPr>
        <p:txBody>
          <a:bodyPr vert="horz" lIns="91440" tIns="45720" rIns="91440" bIns="45720" anchor="t">
            <a:normAutofit fontScale="62500" lnSpcReduction="20000"/>
          </a:bodyPr>
          <a:lstStyle/>
          <a:p>
            <a:pPr marL="420370" indent="-383540"/>
            <a:r>
              <a:rPr lang="en-US">
                <a:ea typeface="+mn-lt"/>
                <a:cs typeface="+mn-lt"/>
              </a:rPr>
              <a:t>I came from Cascade High School </a:t>
            </a:r>
          </a:p>
          <a:p>
            <a:pPr marL="36830" indent="0">
              <a:buNone/>
            </a:pPr>
            <a:endParaRPr lang="en-US">
              <a:cs typeface="Arial"/>
            </a:endParaRPr>
          </a:p>
          <a:p>
            <a:pPr marL="420370" indent="-383540"/>
            <a:r>
              <a:rPr lang="en-US">
                <a:ea typeface="+mn-lt"/>
                <a:cs typeface="+mn-lt"/>
              </a:rPr>
              <a:t>I am excited to join Jackson because I want to be part of the fantastic World Language Team </a:t>
            </a:r>
            <a:endParaRPr lang="en-US">
              <a:cs typeface="Arial"/>
            </a:endParaRPr>
          </a:p>
          <a:p>
            <a:pPr marL="36830" indent="0">
              <a:buNone/>
            </a:pPr>
            <a:endParaRPr lang="en-US">
              <a:ea typeface="+mn-lt"/>
              <a:cs typeface="+mn-lt"/>
            </a:endParaRPr>
          </a:p>
          <a:p>
            <a:pPr marL="420370" indent="-383540"/>
            <a:r>
              <a:rPr lang="en-US">
                <a:ea typeface="+mn-lt"/>
                <a:cs typeface="+mn-lt"/>
              </a:rPr>
              <a:t>I feel to teach is an important purpose in my life. I know that for some students, I may be the only person who believes in them, and my classroom is maybe the only safe place they may have. Teaching also allows me to be the link between my students and opportunities that really can change their lives for good. They don’t know what they don’t know. I have 180 days to create a community of learners, thinkers, and problem-solvers. I also have the opportunity to guide them in equity, diversity, and inclusion for them to make a difference. It’s a privilege to have the opportunity to be part of the lives of my students every day.</a:t>
            </a:r>
            <a:endParaRPr lang="en-US"/>
          </a:p>
        </p:txBody>
      </p:sp>
      <p:pic>
        <p:nvPicPr>
          <p:cNvPr id="4" name="Picture 4" descr="A picture containing outdoor, building, way, ground&#10;&#10;Description automatically generated">
            <a:extLst>
              <a:ext uri="{FF2B5EF4-FFF2-40B4-BE49-F238E27FC236}">
                <a16:creationId xmlns:a16="http://schemas.microsoft.com/office/drawing/2014/main" id="{4167C392-B40C-E7EE-C5C0-30ABC7C62F64}"/>
              </a:ext>
            </a:extLst>
          </p:cNvPr>
          <p:cNvPicPr>
            <a:picLocks noChangeAspect="1"/>
          </p:cNvPicPr>
          <p:nvPr/>
        </p:nvPicPr>
        <p:blipFill>
          <a:blip r:embed="rId2"/>
          <a:stretch>
            <a:fillRect/>
          </a:stretch>
        </p:blipFill>
        <p:spPr>
          <a:xfrm>
            <a:off x="809186" y="4474982"/>
            <a:ext cx="2370171" cy="21070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5" descr="A picture containing person, indoor, dish, table&#10;&#10;Description automatically generated">
            <a:extLst>
              <a:ext uri="{FF2B5EF4-FFF2-40B4-BE49-F238E27FC236}">
                <a16:creationId xmlns:a16="http://schemas.microsoft.com/office/drawing/2014/main" id="{E1C48960-9B27-7A0C-5097-968FA5CBF780}"/>
              </a:ext>
            </a:extLst>
          </p:cNvPr>
          <p:cNvPicPr>
            <a:picLocks noChangeAspect="1"/>
          </p:cNvPicPr>
          <p:nvPr/>
        </p:nvPicPr>
        <p:blipFill>
          <a:blip r:embed="rId3"/>
          <a:stretch>
            <a:fillRect/>
          </a:stretch>
        </p:blipFill>
        <p:spPr>
          <a:xfrm>
            <a:off x="263990" y="1581070"/>
            <a:ext cx="2025836" cy="27011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75570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8AEC1-6DBC-582D-F4A6-AE9E41BE8375}"/>
              </a:ext>
            </a:extLst>
          </p:cNvPr>
          <p:cNvSpPr>
            <a:spLocks noGrp="1"/>
          </p:cNvSpPr>
          <p:nvPr>
            <p:ph type="title"/>
          </p:nvPr>
        </p:nvSpPr>
        <p:spPr/>
        <p:txBody>
          <a:bodyPr vert="horz" lIns="45720" tIns="45720" rIns="45720" bIns="45720" anchor="ctr">
            <a:normAutofit fontScale="90000"/>
          </a:bodyPr>
          <a:lstStyle/>
          <a:p>
            <a:r>
              <a:rPr lang="en-US"/>
              <a:t>Karla Rios – </a:t>
            </a:r>
            <a:r>
              <a:rPr lang="en-US">
                <a:solidFill>
                  <a:srgbClr val="20B3E7"/>
                </a:solidFill>
              </a:rPr>
              <a:t>Counseling Intern</a:t>
            </a:r>
          </a:p>
        </p:txBody>
      </p:sp>
      <p:sp>
        <p:nvSpPr>
          <p:cNvPr id="3" name="Content Placeholder 2">
            <a:extLst>
              <a:ext uri="{FF2B5EF4-FFF2-40B4-BE49-F238E27FC236}">
                <a16:creationId xmlns:a16="http://schemas.microsoft.com/office/drawing/2014/main" id="{1DA02A1D-A26D-483E-51C8-49068662B37B}"/>
              </a:ext>
            </a:extLst>
          </p:cNvPr>
          <p:cNvSpPr>
            <a:spLocks noGrp="1"/>
          </p:cNvSpPr>
          <p:nvPr>
            <p:ph idx="1"/>
          </p:nvPr>
        </p:nvSpPr>
        <p:spPr>
          <a:xfrm>
            <a:off x="2972755" y="1571505"/>
            <a:ext cx="5985049" cy="5061594"/>
          </a:xfrm>
        </p:spPr>
        <p:txBody>
          <a:bodyPr vert="horz" lIns="91440" tIns="45720" rIns="91440" bIns="45720" anchor="t">
            <a:normAutofit fontScale="55000" lnSpcReduction="20000"/>
          </a:bodyPr>
          <a:lstStyle/>
          <a:p>
            <a:pPr marL="420370" indent="-383540"/>
            <a:r>
              <a:rPr lang="en-US">
                <a:ea typeface="+mn-lt"/>
                <a:cs typeface="+mn-lt"/>
              </a:rPr>
              <a:t>I come to JHS from Brier Terrace Middle School in Edmonds School District. In my previous position, I was a College and Career Readiness Specialist.</a:t>
            </a:r>
          </a:p>
          <a:p>
            <a:pPr marL="36830" indent="0">
              <a:buNone/>
            </a:pPr>
            <a:r>
              <a:rPr lang="en-US">
                <a:ea typeface="+mn-lt"/>
                <a:cs typeface="+mn-lt"/>
              </a:rPr>
              <a:t>  </a:t>
            </a:r>
            <a:endParaRPr lang="en-US">
              <a:cs typeface="Arial"/>
            </a:endParaRPr>
          </a:p>
          <a:p>
            <a:pPr marL="420370" indent="-383540"/>
            <a:r>
              <a:rPr lang="en-US">
                <a:ea typeface="+mn-lt"/>
                <a:cs typeface="+mn-lt"/>
              </a:rPr>
              <a:t>Starting my final year in graduate school to obtain my Masters in School Counseling, I am excited to step out of my comfort zone and grow within the Jackson community. In knowing that there is so much knowledge embedded within the school, I am excited to learn through a comprehensive school counseling model to become an effective school counselor. Also, the school counseling team at Jackson is one of a kind! </a:t>
            </a:r>
            <a:endParaRPr lang="en-US">
              <a:cs typeface="Arial"/>
            </a:endParaRPr>
          </a:p>
          <a:p>
            <a:pPr marL="447675" lvl="1" indent="0">
              <a:buNone/>
            </a:pPr>
            <a:r>
              <a:rPr lang="en-US">
                <a:ea typeface="+mn-lt"/>
                <a:cs typeface="+mn-lt"/>
              </a:rPr>
              <a:t>  </a:t>
            </a:r>
            <a:endParaRPr lang="en-US">
              <a:cs typeface="Arial"/>
            </a:endParaRPr>
          </a:p>
          <a:p>
            <a:pPr marL="420370" indent="-383540"/>
            <a:r>
              <a:rPr lang="en-US">
                <a:ea typeface="+mn-lt"/>
                <a:cs typeface="+mn-lt"/>
              </a:rPr>
              <a:t>As a student alumna from the Everett Public Schools, my why stems from being community built and driven. As a first generation Mexican American, navigating a foreign educational system had many obstacles for my family and I. In wanting to serve my community, create opportunities for students and families, and provide tools for post-secondary options is ultimately what motivates and drives the work I do. </a:t>
            </a:r>
            <a:endParaRPr lang="en-US"/>
          </a:p>
        </p:txBody>
      </p:sp>
      <p:pic>
        <p:nvPicPr>
          <p:cNvPr id="4" name="Picture 4">
            <a:extLst>
              <a:ext uri="{FF2B5EF4-FFF2-40B4-BE49-F238E27FC236}">
                <a16:creationId xmlns:a16="http://schemas.microsoft.com/office/drawing/2014/main" id="{39BD970F-F2EF-D30C-B98E-2A8C90083236}"/>
              </a:ext>
            </a:extLst>
          </p:cNvPr>
          <p:cNvPicPr>
            <a:picLocks noChangeAspect="1"/>
          </p:cNvPicPr>
          <p:nvPr/>
        </p:nvPicPr>
        <p:blipFill>
          <a:blip r:embed="rId2"/>
          <a:stretch>
            <a:fillRect/>
          </a:stretch>
        </p:blipFill>
        <p:spPr>
          <a:xfrm>
            <a:off x="130082" y="2135354"/>
            <a:ext cx="27432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52547529"/>
      </p:ext>
    </p:extLst>
  </p:cSld>
  <p:clrMapOvr>
    <a:masterClrMapping/>
  </p:clrMapOvr>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Technic.thmx</Template>
  <TotalTime>0</TotalTime>
  <Words>2255</Words>
  <Application>Microsoft Office PowerPoint</Application>
  <PresentationFormat>On-screen Show (4:3)</PresentationFormat>
  <Paragraphs>120</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Franklin Gothic Book</vt:lpstr>
      <vt:lpstr>Wingdings 2</vt:lpstr>
      <vt:lpstr>Technic</vt:lpstr>
      <vt:lpstr>Introducing our new PACK members</vt:lpstr>
      <vt:lpstr>Alexander Chopyak - Math</vt:lpstr>
      <vt:lpstr>Brian Lim - Math</vt:lpstr>
      <vt:lpstr>Garret Pope - Math</vt:lpstr>
      <vt:lpstr>Alina Bryenton – World Languages (German)</vt:lpstr>
      <vt:lpstr>Claudia Childers – ML Success Coordinator</vt:lpstr>
      <vt:lpstr>Andrea Hormuth - Counseling</vt:lpstr>
      <vt:lpstr>Jessica Montalvo-Lopez – World Languages (Spanish)</vt:lpstr>
      <vt:lpstr>Karla Rios – Counseling Intern</vt:lpstr>
      <vt:lpstr>Tavi Morales – ML Success Coordinator</vt:lpstr>
      <vt:lpstr>Yiyang Huang – CTE (Computer Science)</vt:lpstr>
      <vt:lpstr>Maggie Jensen - Science</vt:lpstr>
      <vt:lpstr>Fady Masoud - Science</vt:lpstr>
      <vt:lpstr>Josh Krueger – School Psychologist  </vt:lpstr>
      <vt:lpstr>John Lerner - Counseling</vt:lpstr>
      <vt:lpstr>Charlotte Richardson – Speech/Language Pathologist</vt:lpstr>
      <vt:lpstr>Angela Thomson - Nurse</vt:lpstr>
      <vt:lpstr> JHS Student Interns 22-23 (so far) </vt:lpstr>
    </vt:vector>
  </TitlesOfParts>
  <Company>Arlington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PLCs: Putting the big ideas into practice</dc:title>
  <dc:creator>Erik Heinz</dc:creator>
  <cp:lastModifiedBy>Balla, Lance J.</cp:lastModifiedBy>
  <cp:revision>3</cp:revision>
  <dcterms:created xsi:type="dcterms:W3CDTF">2013-12-12T19:44:25Z</dcterms:created>
  <dcterms:modified xsi:type="dcterms:W3CDTF">2022-09-06T15:35:51Z</dcterms:modified>
</cp:coreProperties>
</file>